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Barlow"/>
      <p:regular r:id="rId18"/>
    </p:embeddedFont>
    <p:embeddedFont>
      <p:font typeface="Barlow"/>
      <p:regular r:id="rId19"/>
    </p:embeddedFont>
    <p:embeddedFont>
      <p:font typeface="Barlow"/>
      <p:regular r:id="rId20"/>
    </p:embeddedFont>
    <p:embeddedFont>
      <p:font typeface="Barlow"/>
      <p:regular r:id="rId21"/>
    </p:embeddedFont>
    <p:embeddedFont>
      <p:font typeface="Montserrat"/>
      <p:regular r:id="rId22"/>
    </p:embeddedFont>
    <p:embeddedFont>
      <p:font typeface="Montserrat"/>
      <p:regular r:id="rId23"/>
    </p:embeddedFont>
    <p:embeddedFont>
      <p:font typeface="Montserrat"/>
      <p:regular r:id="rId24"/>
    </p:embeddedFont>
    <p:embeddedFont>
      <p:font typeface="Montserrat"/>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11-2.png>
</file>

<file path=ppt/media/image-11-3.png>
</file>

<file path=ppt/media/image-11-4.png>
</file>

<file path=ppt/media/image-2-1.png>
</file>

<file path=ppt/media/image-3-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7-1.png>
</file>

<file path=ppt/media/image-8-1.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010-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011-1.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012-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slideLayout" Target="../slideLayouts/slideLayout12.xml"/><Relationship Id="rId6"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072753"/>
            <a:ext cx="7627382" cy="1425416"/>
          </a:xfrm>
          <a:prstGeom prst="rect">
            <a:avLst/>
          </a:prstGeom>
          <a:noFill/>
          <a:ln/>
        </p:spPr>
        <p:txBody>
          <a:bodyPr wrap="squar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Mastering Image Manipulation with OpenCV</a:t>
            </a:r>
            <a:endParaRPr lang="en-US" sz="4450" dirty="0"/>
          </a:p>
        </p:txBody>
      </p:sp>
      <p:sp>
        <p:nvSpPr>
          <p:cNvPr id="4" name="Text 1"/>
          <p:cNvSpPr/>
          <p:nvPr/>
        </p:nvSpPr>
        <p:spPr>
          <a:xfrm>
            <a:off x="758309" y="2823091"/>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Welcome to this comprehensive guide on image manipulation using OpenCV! Throughout this presentation, we'll explore fundamental techniques for working with digital images - from accessing and modifying individual pixels to extracting valuable information from images.</a:t>
            </a:r>
            <a:endParaRPr lang="en-US" sz="1700" dirty="0"/>
          </a:p>
        </p:txBody>
      </p:sp>
      <p:sp>
        <p:nvSpPr>
          <p:cNvPr id="5" name="Text 2"/>
          <p:cNvSpPr/>
          <p:nvPr/>
        </p:nvSpPr>
        <p:spPr>
          <a:xfrm>
            <a:off x="758309" y="4800362"/>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OpenCV (Open Source Computer Vision Library) is a powerful tool that allows us to analyze and transform images with just a few lines of code. Whether you're new to computer vision or looking to strengthen your foundation, these techniques will serve as essential building blocks for more advanced applications.</a:t>
            </a:r>
            <a:endParaRPr lang="en-US" sz="1700" dirty="0"/>
          </a:p>
        </p:txBody>
      </p:sp>
      <p:sp>
        <p:nvSpPr>
          <p:cNvPr id="6" name="Shape 3"/>
          <p:cNvSpPr/>
          <p:nvPr/>
        </p:nvSpPr>
        <p:spPr>
          <a:xfrm>
            <a:off x="758309" y="6793825"/>
            <a:ext cx="346591" cy="346591"/>
          </a:xfrm>
          <a:prstGeom prst="roundRect">
            <a:avLst>
              <a:gd name="adj" fmla="val 26380043"/>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765929" y="6801445"/>
            <a:ext cx="331351" cy="331351"/>
          </a:xfrm>
          <a:prstGeom prst="rect">
            <a:avLst/>
          </a:prstGeom>
        </p:spPr>
      </p:pic>
      <p:sp>
        <p:nvSpPr>
          <p:cNvPr id="8" name="Text 4"/>
          <p:cNvSpPr/>
          <p:nvPr/>
        </p:nvSpPr>
        <p:spPr>
          <a:xfrm>
            <a:off x="1213128" y="6777633"/>
            <a:ext cx="2441615" cy="379214"/>
          </a:xfrm>
          <a:prstGeom prst="rect">
            <a:avLst/>
          </a:prstGeom>
          <a:noFill/>
          <a:ln/>
        </p:spPr>
        <p:txBody>
          <a:bodyPr wrap="none" lIns="0" tIns="0" rIns="0" bIns="0" rtlCol="0" anchor="t"/>
          <a:lstStyle/>
          <a:p>
            <a:pPr algn="l" indent="0" marL="0">
              <a:lnSpc>
                <a:spcPts val="2950"/>
              </a:lnSpc>
              <a:buNone/>
            </a:pPr>
            <a:r>
              <a:rPr lang="en-US" sz="2100" b="1" dirty="0">
                <a:solidFill>
                  <a:srgbClr val="272525"/>
                </a:solidFill>
                <a:latin typeface="Montserrat Bold" pitchFamily="34" charset="0"/>
                <a:ea typeface="Montserrat Bold" pitchFamily="34" charset="-122"/>
                <a:cs typeface="Montserrat Bold" pitchFamily="34" charset="-120"/>
              </a:rPr>
              <a:t>by EMRE Akpınar</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7818" y="646748"/>
            <a:ext cx="6465570" cy="599480"/>
          </a:xfrm>
          <a:prstGeom prst="rect">
            <a:avLst/>
          </a:prstGeom>
          <a:noFill/>
          <a:ln/>
        </p:spPr>
        <p:txBody>
          <a:bodyPr wrap="none" lIns="0" tIns="0" rIns="0" bIns="0" rtlCol="0" anchor="t"/>
          <a:lstStyle/>
          <a:p>
            <a:pPr indent="0" marL="0">
              <a:lnSpc>
                <a:spcPts val="4700"/>
              </a:lnSpc>
              <a:buNone/>
            </a:pPr>
            <a:r>
              <a:rPr lang="en-US" sz="3750" b="1" dirty="0">
                <a:solidFill>
                  <a:srgbClr val="7068F4"/>
                </a:solidFill>
                <a:latin typeface="Barlow Bold" pitchFamily="34" charset="0"/>
                <a:ea typeface="Barlow Bold" pitchFamily="34" charset="-122"/>
                <a:cs typeface="Barlow Bold" pitchFamily="34" charset="-120"/>
              </a:rPr>
              <a:t>Common Pitfalls and Solutions</a:t>
            </a:r>
            <a:endParaRPr lang="en-US" sz="3750" dirty="0"/>
          </a:p>
        </p:txBody>
      </p:sp>
      <p:pic>
        <p:nvPicPr>
          <p:cNvPr id="3" name="Image 0" descr="preencoded.png">    </p:cNvPr>
          <p:cNvPicPr>
            <a:picLocks noChangeAspect="1"/>
          </p:cNvPicPr>
          <p:nvPr/>
        </p:nvPicPr>
        <p:blipFill>
          <a:blip r:embed="rId1"/>
          <a:stretch>
            <a:fillRect/>
          </a:stretch>
        </p:blipFill>
        <p:spPr>
          <a:xfrm>
            <a:off x="3150156" y="1610678"/>
            <a:ext cx="1652587" cy="1064895"/>
          </a:xfrm>
          <a:prstGeom prst="rect">
            <a:avLst/>
          </a:prstGeom>
        </p:spPr>
      </p:pic>
      <p:sp>
        <p:nvSpPr>
          <p:cNvPr id="4" name="Text 1"/>
          <p:cNvSpPr/>
          <p:nvPr/>
        </p:nvSpPr>
        <p:spPr>
          <a:xfrm>
            <a:off x="3848338" y="2115383"/>
            <a:ext cx="256223" cy="320278"/>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1</a:t>
            </a:r>
            <a:endParaRPr lang="en-US" sz="2000" dirty="0"/>
          </a:p>
        </p:txBody>
      </p:sp>
      <p:sp>
        <p:nvSpPr>
          <p:cNvPr id="5" name="Text 2"/>
          <p:cNvSpPr/>
          <p:nvPr/>
        </p:nvSpPr>
        <p:spPr>
          <a:xfrm>
            <a:off x="4984909" y="1792843"/>
            <a:ext cx="2397800" cy="299680"/>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Barlow Bold" pitchFamily="34" charset="0"/>
                <a:ea typeface="Barlow Bold" pitchFamily="34" charset="-122"/>
                <a:cs typeface="Barlow Bold" pitchFamily="34" charset="-120"/>
              </a:rPr>
              <a:t>Image Boundaries</a:t>
            </a:r>
            <a:endParaRPr lang="en-US" sz="1850" dirty="0"/>
          </a:p>
        </p:txBody>
      </p:sp>
      <p:sp>
        <p:nvSpPr>
          <p:cNvPr id="6" name="Text 3"/>
          <p:cNvSpPr/>
          <p:nvPr/>
        </p:nvSpPr>
        <p:spPr>
          <a:xfrm>
            <a:off x="4984909" y="2201823"/>
            <a:ext cx="3983593" cy="29158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Always check dimensions before operations</a:t>
            </a:r>
            <a:endParaRPr lang="en-US" sz="1400" dirty="0"/>
          </a:p>
        </p:txBody>
      </p:sp>
      <p:sp>
        <p:nvSpPr>
          <p:cNvPr id="7" name="Shape 4"/>
          <p:cNvSpPr/>
          <p:nvPr/>
        </p:nvSpPr>
        <p:spPr>
          <a:xfrm>
            <a:off x="4848225" y="2688788"/>
            <a:ext cx="9098875" cy="11430"/>
          </a:xfrm>
          <a:prstGeom prst="roundRect">
            <a:avLst>
              <a:gd name="adj" fmla="val 1434952"/>
            </a:avLst>
          </a:prstGeom>
          <a:solidFill>
            <a:srgbClr val="C1C3D0"/>
          </a:solidFill>
          <a:ln/>
        </p:spPr>
      </p:sp>
      <p:pic>
        <p:nvPicPr>
          <p:cNvPr id="8" name="Image 1" descr="preencoded.png">    </p:cNvPr>
          <p:cNvPicPr>
            <a:picLocks noChangeAspect="1"/>
          </p:cNvPicPr>
          <p:nvPr/>
        </p:nvPicPr>
        <p:blipFill>
          <a:blip r:embed="rId2"/>
          <a:stretch>
            <a:fillRect/>
          </a:stretch>
        </p:blipFill>
        <p:spPr>
          <a:xfrm>
            <a:off x="2323743" y="2721054"/>
            <a:ext cx="3305294" cy="1064895"/>
          </a:xfrm>
          <a:prstGeom prst="rect">
            <a:avLst/>
          </a:prstGeom>
        </p:spPr>
      </p:pic>
      <p:sp>
        <p:nvSpPr>
          <p:cNvPr id="9" name="Text 5"/>
          <p:cNvSpPr/>
          <p:nvPr/>
        </p:nvSpPr>
        <p:spPr>
          <a:xfrm>
            <a:off x="3848219" y="3093363"/>
            <a:ext cx="256223" cy="320278"/>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2</a:t>
            </a:r>
            <a:endParaRPr lang="en-US" sz="2000" dirty="0"/>
          </a:p>
        </p:txBody>
      </p:sp>
      <p:sp>
        <p:nvSpPr>
          <p:cNvPr id="10" name="Text 6"/>
          <p:cNvSpPr/>
          <p:nvPr/>
        </p:nvSpPr>
        <p:spPr>
          <a:xfrm>
            <a:off x="5811203" y="2903220"/>
            <a:ext cx="2397800" cy="299680"/>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Barlow Bold" pitchFamily="34" charset="0"/>
                <a:ea typeface="Barlow Bold" pitchFamily="34" charset="-122"/>
                <a:cs typeface="Barlow Bold" pitchFamily="34" charset="-120"/>
              </a:rPr>
              <a:t>Color Channel Order</a:t>
            </a:r>
            <a:endParaRPr lang="en-US" sz="1850" dirty="0"/>
          </a:p>
        </p:txBody>
      </p:sp>
      <p:sp>
        <p:nvSpPr>
          <p:cNvPr id="11" name="Text 7"/>
          <p:cNvSpPr/>
          <p:nvPr/>
        </p:nvSpPr>
        <p:spPr>
          <a:xfrm>
            <a:off x="5811203" y="3312200"/>
            <a:ext cx="3627834" cy="29158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Remember OpenCV uses BGR, not RGB</a:t>
            </a:r>
            <a:endParaRPr lang="en-US" sz="1400" dirty="0"/>
          </a:p>
        </p:txBody>
      </p:sp>
      <p:sp>
        <p:nvSpPr>
          <p:cNvPr id="12" name="Shape 8"/>
          <p:cNvSpPr/>
          <p:nvPr/>
        </p:nvSpPr>
        <p:spPr>
          <a:xfrm>
            <a:off x="5674519" y="3799165"/>
            <a:ext cx="8272582" cy="11430"/>
          </a:xfrm>
          <a:prstGeom prst="roundRect">
            <a:avLst>
              <a:gd name="adj" fmla="val 1434952"/>
            </a:avLst>
          </a:prstGeom>
          <a:solidFill>
            <a:srgbClr val="C1C3D0"/>
          </a:solidFill>
          <a:ln/>
        </p:spPr>
      </p:sp>
      <p:pic>
        <p:nvPicPr>
          <p:cNvPr id="13" name="Image 2" descr="preencoded.png">    </p:cNvPr>
          <p:cNvPicPr>
            <a:picLocks noChangeAspect="1"/>
          </p:cNvPicPr>
          <p:nvPr/>
        </p:nvPicPr>
        <p:blipFill>
          <a:blip r:embed="rId3"/>
          <a:stretch>
            <a:fillRect/>
          </a:stretch>
        </p:blipFill>
        <p:spPr>
          <a:xfrm>
            <a:off x="1497449" y="3831431"/>
            <a:ext cx="4957882" cy="1064895"/>
          </a:xfrm>
          <a:prstGeom prst="rect">
            <a:avLst/>
          </a:prstGeom>
        </p:spPr>
      </p:pic>
      <p:sp>
        <p:nvSpPr>
          <p:cNvPr id="14" name="Text 9"/>
          <p:cNvSpPr/>
          <p:nvPr/>
        </p:nvSpPr>
        <p:spPr>
          <a:xfrm>
            <a:off x="3848219" y="4203740"/>
            <a:ext cx="256223" cy="320278"/>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3</a:t>
            </a:r>
            <a:endParaRPr lang="en-US" sz="2000" dirty="0"/>
          </a:p>
        </p:txBody>
      </p:sp>
      <p:sp>
        <p:nvSpPr>
          <p:cNvPr id="15" name="Text 10"/>
          <p:cNvSpPr/>
          <p:nvPr/>
        </p:nvSpPr>
        <p:spPr>
          <a:xfrm>
            <a:off x="6637496" y="4013597"/>
            <a:ext cx="2397800" cy="299680"/>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Barlow Bold" pitchFamily="34" charset="0"/>
                <a:ea typeface="Barlow Bold" pitchFamily="34" charset="-122"/>
                <a:cs typeface="Barlow Bold" pitchFamily="34" charset="-120"/>
              </a:rPr>
              <a:t>Grayscale vs. Color</a:t>
            </a:r>
            <a:endParaRPr lang="en-US" sz="1850" dirty="0"/>
          </a:p>
        </p:txBody>
      </p:sp>
      <p:sp>
        <p:nvSpPr>
          <p:cNvPr id="16" name="Text 11"/>
          <p:cNvSpPr/>
          <p:nvPr/>
        </p:nvSpPr>
        <p:spPr>
          <a:xfrm>
            <a:off x="6637496" y="4422577"/>
            <a:ext cx="3567232" cy="29158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Shape property returns different values</a:t>
            </a:r>
            <a:endParaRPr lang="en-US" sz="1400" dirty="0"/>
          </a:p>
        </p:txBody>
      </p:sp>
      <p:sp>
        <p:nvSpPr>
          <p:cNvPr id="17" name="Shape 12"/>
          <p:cNvSpPr/>
          <p:nvPr/>
        </p:nvSpPr>
        <p:spPr>
          <a:xfrm>
            <a:off x="6500813" y="4909542"/>
            <a:ext cx="7446288" cy="11430"/>
          </a:xfrm>
          <a:prstGeom prst="roundRect">
            <a:avLst>
              <a:gd name="adj" fmla="val 1434952"/>
            </a:avLst>
          </a:prstGeom>
          <a:solidFill>
            <a:srgbClr val="C1C3D0"/>
          </a:solidFill>
          <a:ln/>
        </p:spPr>
      </p:sp>
      <p:pic>
        <p:nvPicPr>
          <p:cNvPr id="18" name="Image 3" descr="preencoded.png">    </p:cNvPr>
          <p:cNvPicPr>
            <a:picLocks noChangeAspect="1"/>
          </p:cNvPicPr>
          <p:nvPr/>
        </p:nvPicPr>
        <p:blipFill>
          <a:blip r:embed="rId4"/>
          <a:stretch>
            <a:fillRect/>
          </a:stretch>
        </p:blipFill>
        <p:spPr>
          <a:xfrm>
            <a:off x="671155" y="4941808"/>
            <a:ext cx="6610588" cy="1064895"/>
          </a:xfrm>
          <a:prstGeom prst="rect">
            <a:avLst/>
          </a:prstGeom>
        </p:spPr>
      </p:pic>
      <p:sp>
        <p:nvSpPr>
          <p:cNvPr id="19" name="Text 13"/>
          <p:cNvSpPr/>
          <p:nvPr/>
        </p:nvSpPr>
        <p:spPr>
          <a:xfrm>
            <a:off x="3848338" y="5314117"/>
            <a:ext cx="256223" cy="320278"/>
          </a:xfrm>
          <a:prstGeom prst="rect">
            <a:avLst/>
          </a:prstGeom>
          <a:noFill/>
          <a:ln/>
        </p:spPr>
        <p:txBody>
          <a:bodyPr wrap="none" lIns="0" tIns="0" rIns="0" bIns="0" rtlCol="0" anchor="t"/>
          <a:lstStyle/>
          <a:p>
            <a:pPr algn="ctr" indent="0" marL="0">
              <a:lnSpc>
                <a:spcPts val="3200"/>
              </a:lnSpc>
              <a:buNone/>
            </a:pPr>
            <a:r>
              <a:rPr lang="en-US" sz="2000" b="1" dirty="0">
                <a:solidFill>
                  <a:srgbClr val="272525"/>
                </a:solidFill>
                <a:latin typeface="Barlow Bold" pitchFamily="34" charset="0"/>
                <a:ea typeface="Barlow Bold" pitchFamily="34" charset="-122"/>
                <a:cs typeface="Barlow Bold" pitchFamily="34" charset="-120"/>
              </a:rPr>
              <a:t>4</a:t>
            </a:r>
            <a:endParaRPr lang="en-US" sz="2000" dirty="0"/>
          </a:p>
        </p:txBody>
      </p:sp>
      <p:sp>
        <p:nvSpPr>
          <p:cNvPr id="20" name="Text 14"/>
          <p:cNvSpPr/>
          <p:nvPr/>
        </p:nvSpPr>
        <p:spPr>
          <a:xfrm>
            <a:off x="7463909" y="5123974"/>
            <a:ext cx="2397800" cy="299680"/>
          </a:xfrm>
          <a:prstGeom prst="rect">
            <a:avLst/>
          </a:prstGeom>
          <a:noFill/>
          <a:ln/>
        </p:spPr>
        <p:txBody>
          <a:bodyPr wrap="none" lIns="0" tIns="0" rIns="0" bIns="0" rtlCol="0" anchor="t"/>
          <a:lstStyle/>
          <a:p>
            <a:pPr algn="l" indent="0" marL="0">
              <a:lnSpc>
                <a:spcPts val="2350"/>
              </a:lnSpc>
              <a:buNone/>
            </a:pPr>
            <a:r>
              <a:rPr lang="en-US" sz="1850" b="1" dirty="0">
                <a:solidFill>
                  <a:srgbClr val="272525"/>
                </a:solidFill>
                <a:latin typeface="Barlow Bold" pitchFamily="34" charset="0"/>
                <a:ea typeface="Barlow Bold" pitchFamily="34" charset="-122"/>
                <a:cs typeface="Barlow Bold" pitchFamily="34" charset="-120"/>
              </a:rPr>
              <a:t>Image Dimensions</a:t>
            </a:r>
            <a:endParaRPr lang="en-US" sz="1850" dirty="0"/>
          </a:p>
        </p:txBody>
      </p:sp>
      <p:sp>
        <p:nvSpPr>
          <p:cNvPr id="21" name="Text 15"/>
          <p:cNvSpPr/>
          <p:nvPr/>
        </p:nvSpPr>
        <p:spPr>
          <a:xfrm>
            <a:off x="7463909" y="5532953"/>
            <a:ext cx="4180880" cy="29158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Y-coordinate (rows) comes before X (columns)</a:t>
            </a:r>
            <a:endParaRPr lang="en-US" sz="1400" dirty="0"/>
          </a:p>
        </p:txBody>
      </p:sp>
      <p:sp>
        <p:nvSpPr>
          <p:cNvPr id="22" name="Text 16"/>
          <p:cNvSpPr/>
          <p:nvPr/>
        </p:nvSpPr>
        <p:spPr>
          <a:xfrm>
            <a:off x="637818" y="6211610"/>
            <a:ext cx="13354764" cy="583168"/>
          </a:xfrm>
          <a:prstGeom prst="rect">
            <a:avLst/>
          </a:prstGeom>
          <a:noFill/>
          <a:ln/>
        </p:spPr>
        <p:txBody>
          <a:bodyPr wrap="square" lIns="0" tIns="0" rIns="0" bIns="0" rtlCol="0" anchor="t"/>
          <a:lstStyle/>
          <a:p>
            <a:pPr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When working with OpenCV, these common mistakes can cause frustrating errors. Always remember that OpenCV uses the BGR color order instead of the more common RGB. Also, when accessing pixels or slicing regions, the Y-coordinate (row) comes before the X-coordinate (column).</a:t>
            </a:r>
            <a:endParaRPr lang="en-US" sz="1400" dirty="0"/>
          </a:p>
        </p:txBody>
      </p:sp>
      <p:sp>
        <p:nvSpPr>
          <p:cNvPr id="23" name="Text 17"/>
          <p:cNvSpPr/>
          <p:nvPr/>
        </p:nvSpPr>
        <p:spPr>
          <a:xfrm>
            <a:off x="637818" y="6999684"/>
            <a:ext cx="13354764" cy="583168"/>
          </a:xfrm>
          <a:prstGeom prst="rect">
            <a:avLst/>
          </a:prstGeom>
          <a:noFill/>
          <a:ln/>
        </p:spPr>
        <p:txBody>
          <a:bodyPr wrap="square" lIns="0" tIns="0" rIns="0" bIns="0" rtlCol="0" anchor="t"/>
          <a:lstStyle/>
          <a:p>
            <a:pPr indent="0" marL="0">
              <a:lnSpc>
                <a:spcPts val="2250"/>
              </a:lnSpc>
              <a:buNone/>
            </a:pPr>
            <a:r>
              <a:rPr lang="en-US" sz="1400" dirty="0">
                <a:solidFill>
                  <a:srgbClr val="272525"/>
                </a:solidFill>
                <a:latin typeface="Montserrat" pitchFamily="34" charset="0"/>
                <a:ea typeface="Montserrat" pitchFamily="34" charset="-122"/>
                <a:cs typeface="Montserrat" pitchFamily="34" charset="-120"/>
              </a:rPr>
              <a:t>For grayscale images, remember that image.shape returns only height and width, while for color images it returns height, width, and channels. This difference can cause errors if not handled properly.</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01754" y="562689"/>
            <a:ext cx="8252222" cy="659606"/>
          </a:xfrm>
          <a:prstGeom prst="rect">
            <a:avLst/>
          </a:prstGeom>
          <a:noFill/>
          <a:ln/>
        </p:spPr>
        <p:txBody>
          <a:bodyPr wrap="none" lIns="0" tIns="0" rIns="0" bIns="0" rtlCol="0" anchor="t"/>
          <a:lstStyle/>
          <a:p>
            <a:pPr indent="0" marL="0">
              <a:lnSpc>
                <a:spcPts val="5150"/>
              </a:lnSpc>
              <a:buNone/>
            </a:pPr>
            <a:r>
              <a:rPr lang="en-US" sz="4150" b="1" dirty="0">
                <a:solidFill>
                  <a:srgbClr val="7068F4"/>
                </a:solidFill>
                <a:latin typeface="Barlow Bold" pitchFamily="34" charset="0"/>
                <a:ea typeface="Barlow Bold" pitchFamily="34" charset="-122"/>
                <a:cs typeface="Barlow Bold" pitchFamily="34" charset="-120"/>
              </a:rPr>
              <a:t>Next Steps in Your OpenCV Journey</a:t>
            </a:r>
            <a:endParaRPr lang="en-US" sz="4150" dirty="0"/>
          </a:p>
        </p:txBody>
      </p:sp>
      <p:pic>
        <p:nvPicPr>
          <p:cNvPr id="3" name="Image 0" descr="preencoded.png">    </p:cNvPr>
          <p:cNvPicPr>
            <a:picLocks noChangeAspect="1"/>
          </p:cNvPicPr>
          <p:nvPr/>
        </p:nvPicPr>
        <p:blipFill>
          <a:blip r:embed="rId1"/>
          <a:stretch>
            <a:fillRect/>
          </a:stretch>
        </p:blipFill>
        <p:spPr>
          <a:xfrm>
            <a:off x="709374" y="1753195"/>
            <a:ext cx="3182541" cy="3182541"/>
          </a:xfrm>
          <a:prstGeom prst="rect">
            <a:avLst/>
          </a:prstGeom>
        </p:spPr>
      </p:pic>
      <p:pic>
        <p:nvPicPr>
          <p:cNvPr id="4" name="Image 1" descr="preencoded.png">    </p:cNvPr>
          <p:cNvPicPr>
            <a:picLocks noChangeAspect="1"/>
          </p:cNvPicPr>
          <p:nvPr/>
        </p:nvPicPr>
        <p:blipFill>
          <a:blip r:embed="rId2"/>
          <a:stretch>
            <a:fillRect/>
          </a:stretch>
        </p:blipFill>
        <p:spPr>
          <a:xfrm>
            <a:off x="4052292" y="1753195"/>
            <a:ext cx="3182660" cy="3182660"/>
          </a:xfrm>
          <a:prstGeom prst="rect">
            <a:avLst/>
          </a:prstGeom>
        </p:spPr>
      </p:pic>
      <p:pic>
        <p:nvPicPr>
          <p:cNvPr id="5" name="Image 2" descr="preencoded.png">    </p:cNvPr>
          <p:cNvPicPr>
            <a:picLocks noChangeAspect="1"/>
          </p:cNvPicPr>
          <p:nvPr/>
        </p:nvPicPr>
        <p:blipFill>
          <a:blip r:embed="rId3"/>
          <a:stretch>
            <a:fillRect/>
          </a:stretch>
        </p:blipFill>
        <p:spPr>
          <a:xfrm>
            <a:off x="7395329" y="1753195"/>
            <a:ext cx="3182660" cy="3182660"/>
          </a:xfrm>
          <a:prstGeom prst="rect">
            <a:avLst/>
          </a:prstGeom>
        </p:spPr>
      </p:pic>
      <p:pic>
        <p:nvPicPr>
          <p:cNvPr id="6" name="Image 3" descr="preencoded.png">    </p:cNvPr>
          <p:cNvPicPr>
            <a:picLocks noChangeAspect="1"/>
          </p:cNvPicPr>
          <p:nvPr/>
        </p:nvPicPr>
        <p:blipFill>
          <a:blip r:embed="rId4"/>
          <a:stretch>
            <a:fillRect/>
          </a:stretch>
        </p:blipFill>
        <p:spPr>
          <a:xfrm>
            <a:off x="10738366" y="1753195"/>
            <a:ext cx="3182660" cy="3182660"/>
          </a:xfrm>
          <a:prstGeom prst="rect">
            <a:avLst/>
          </a:prstGeom>
        </p:spPr>
      </p:pic>
      <p:sp>
        <p:nvSpPr>
          <p:cNvPr id="7" name="Text 1"/>
          <p:cNvSpPr/>
          <p:nvPr/>
        </p:nvSpPr>
        <p:spPr>
          <a:xfrm>
            <a:off x="701754" y="5291257"/>
            <a:ext cx="13226891" cy="641509"/>
          </a:xfrm>
          <a:prstGeom prst="rect">
            <a:avLst/>
          </a:prstGeom>
          <a:noFill/>
          <a:ln/>
        </p:spPr>
        <p:txBody>
          <a:bodyPr wrap="square" lIns="0" tIns="0" rIns="0" bIns="0" rtlCol="0" anchor="t"/>
          <a:lstStyle/>
          <a:p>
            <a:pPr indent="0" marL="0">
              <a:lnSpc>
                <a:spcPts val="2500"/>
              </a:lnSpc>
              <a:buNone/>
            </a:pPr>
            <a:r>
              <a:rPr lang="en-US" sz="1550" dirty="0">
                <a:solidFill>
                  <a:srgbClr val="272525"/>
                </a:solidFill>
                <a:latin typeface="Montserrat" pitchFamily="34" charset="0"/>
                <a:ea typeface="Montserrat" pitchFamily="34" charset="-122"/>
                <a:cs typeface="Montserrat" pitchFamily="34" charset="-120"/>
              </a:rPr>
              <a:t>Congratulations on mastering the basics of image manipulation with OpenCV! You now understand how to access and modify pixels, work with image dimensions, and extract regions of interest - fundamental skills for any computer vision project.</a:t>
            </a:r>
            <a:endParaRPr lang="en-US" sz="1550" dirty="0"/>
          </a:p>
        </p:txBody>
      </p:sp>
      <p:sp>
        <p:nvSpPr>
          <p:cNvPr id="8" name="Text 2"/>
          <p:cNvSpPr/>
          <p:nvPr/>
        </p:nvSpPr>
        <p:spPr>
          <a:xfrm>
            <a:off x="701754" y="6158270"/>
            <a:ext cx="13226891" cy="962263"/>
          </a:xfrm>
          <a:prstGeom prst="rect">
            <a:avLst/>
          </a:prstGeom>
          <a:noFill/>
          <a:ln/>
        </p:spPr>
        <p:txBody>
          <a:bodyPr wrap="square" lIns="0" tIns="0" rIns="0" bIns="0" rtlCol="0" anchor="t"/>
          <a:lstStyle/>
          <a:p>
            <a:pPr indent="0" marL="0">
              <a:lnSpc>
                <a:spcPts val="2500"/>
              </a:lnSpc>
              <a:buNone/>
            </a:pPr>
            <a:r>
              <a:rPr lang="en-US" sz="1550" dirty="0">
                <a:solidFill>
                  <a:srgbClr val="272525"/>
                </a:solidFill>
                <a:latin typeface="Montserrat" pitchFamily="34" charset="0"/>
                <a:ea typeface="Montserrat" pitchFamily="34" charset="-122"/>
                <a:cs typeface="Montserrat" pitchFamily="34" charset="-120"/>
              </a:rPr>
              <a:t>As you continue your journey, explore more advanced techniques like image filtering, edge detection, thresholding, and feature extraction. These build upon the foundation you've established today and will allow you to create sophisticated computer vision applications.</a:t>
            </a:r>
            <a:endParaRPr lang="en-US" sz="1550" dirty="0"/>
          </a:p>
        </p:txBody>
      </p:sp>
      <p:sp>
        <p:nvSpPr>
          <p:cNvPr id="9" name="Text 3"/>
          <p:cNvSpPr/>
          <p:nvPr/>
        </p:nvSpPr>
        <p:spPr>
          <a:xfrm>
            <a:off x="701754" y="7346037"/>
            <a:ext cx="13226891" cy="320754"/>
          </a:xfrm>
          <a:prstGeom prst="rect">
            <a:avLst/>
          </a:prstGeom>
          <a:noFill/>
          <a:ln/>
        </p:spPr>
        <p:txBody>
          <a:bodyPr wrap="none" lIns="0" tIns="0" rIns="0" bIns="0" rtlCol="0" anchor="t"/>
          <a:lstStyle/>
          <a:p>
            <a:pPr indent="0" marL="0">
              <a:lnSpc>
                <a:spcPts val="2500"/>
              </a:lnSpc>
              <a:buNone/>
            </a:pPr>
            <a:r>
              <a:rPr lang="en-US" sz="1550" dirty="0">
                <a:solidFill>
                  <a:srgbClr val="272525"/>
                </a:solidFill>
                <a:latin typeface="Montserrat" pitchFamily="34" charset="0"/>
                <a:ea typeface="Montserrat" pitchFamily="34" charset="-122"/>
                <a:cs typeface="Montserrat" pitchFamily="34" charset="-120"/>
              </a:rPr>
              <a:t>Remember that practice is key - try applying these techniques to your own images and see what creative solutions you can develop!</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4943" y="574834"/>
            <a:ext cx="7686913" cy="1369457"/>
          </a:xfrm>
          <a:prstGeom prst="rect">
            <a:avLst/>
          </a:prstGeom>
          <a:noFill/>
          <a:ln/>
        </p:spPr>
        <p:txBody>
          <a:bodyPr wrap="square" lIns="0" tIns="0" rIns="0" bIns="0" rtlCol="0" anchor="t"/>
          <a:lstStyle/>
          <a:p>
            <a:pPr indent="0" marL="0">
              <a:lnSpc>
                <a:spcPts val="5350"/>
              </a:lnSpc>
              <a:buNone/>
            </a:pPr>
            <a:r>
              <a:rPr lang="en-US" sz="4300" b="1" dirty="0">
                <a:solidFill>
                  <a:srgbClr val="7068F4"/>
                </a:solidFill>
                <a:latin typeface="Barlow Bold" pitchFamily="34" charset="0"/>
                <a:ea typeface="Barlow Bold" pitchFamily="34" charset="-122"/>
                <a:cs typeface="Barlow Bold" pitchFamily="34" charset="-120"/>
              </a:rPr>
              <a:t>Setting Up Your OpenCV Environment</a:t>
            </a:r>
            <a:endParaRPr lang="en-US" sz="4300" dirty="0"/>
          </a:p>
        </p:txBody>
      </p:sp>
      <p:sp>
        <p:nvSpPr>
          <p:cNvPr id="4" name="Shape 1"/>
          <p:cNvSpPr/>
          <p:nvPr/>
        </p:nvSpPr>
        <p:spPr>
          <a:xfrm>
            <a:off x="6214943" y="2256473"/>
            <a:ext cx="3739396" cy="3094434"/>
          </a:xfrm>
          <a:prstGeom prst="roundRect">
            <a:avLst>
              <a:gd name="adj" fmla="val 6055"/>
            </a:avLst>
          </a:prstGeom>
          <a:solidFill>
            <a:srgbClr val="EEEFF5"/>
          </a:solidFill>
          <a:ln/>
          <a:effectLst>
            <a:outerShdw sx="100000" sy="100000" kx="0" ky="0" algn="bl" rotWithShape="0" blurRad="50800" dist="25400" dir="13500000">
              <a:srgbClr val="ffffff">
                <a:alpha val="70000"/>
              </a:srgbClr>
            </a:outerShdw>
          </a:effectLst>
        </p:spPr>
      </p:sp>
      <p:sp>
        <p:nvSpPr>
          <p:cNvPr id="5" name="Text 2"/>
          <p:cNvSpPr/>
          <p:nvPr/>
        </p:nvSpPr>
        <p:spPr>
          <a:xfrm>
            <a:off x="6423065" y="2464594"/>
            <a:ext cx="2739152" cy="342424"/>
          </a:xfrm>
          <a:prstGeom prst="rect">
            <a:avLst/>
          </a:prstGeom>
          <a:noFill/>
          <a:ln/>
        </p:spPr>
        <p:txBody>
          <a:bodyPr wrap="none" lIns="0" tIns="0" rIns="0" bIns="0" rtlCol="0" anchor="t"/>
          <a:lstStyle/>
          <a:p>
            <a:pPr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Import Libraries</a:t>
            </a:r>
            <a:endParaRPr lang="en-US" sz="2150" dirty="0"/>
          </a:p>
        </p:txBody>
      </p:sp>
      <p:sp>
        <p:nvSpPr>
          <p:cNvPr id="6" name="Text 3"/>
          <p:cNvSpPr/>
          <p:nvPr/>
        </p:nvSpPr>
        <p:spPr>
          <a:xfrm>
            <a:off x="6423065" y="2931914"/>
            <a:ext cx="3323153" cy="1331595"/>
          </a:xfrm>
          <a:prstGeom prst="rect">
            <a:avLst/>
          </a:prstGeom>
          <a:noFill/>
          <a:ln/>
        </p:spPr>
        <p:txBody>
          <a:bodyPr wrap="square" lIns="0" tIns="0" rIns="0" bIns="0" rtlCol="0" anchor="t"/>
          <a:lstStyle/>
          <a:p>
            <a:pPr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Start by importing the cv2 library, which provides all the functions we need for image manipulation:</a:t>
            </a:r>
            <a:endParaRPr lang="en-US" sz="1600" dirty="0"/>
          </a:p>
        </p:txBody>
      </p:sp>
      <p:sp>
        <p:nvSpPr>
          <p:cNvPr id="7" name="Shape 4"/>
          <p:cNvSpPr/>
          <p:nvPr/>
        </p:nvSpPr>
        <p:spPr>
          <a:xfrm>
            <a:off x="6423065" y="4497705"/>
            <a:ext cx="3323153" cy="645081"/>
          </a:xfrm>
          <a:prstGeom prst="roundRect">
            <a:avLst>
              <a:gd name="adj" fmla="val 29045"/>
            </a:avLst>
          </a:prstGeom>
          <a:solidFill>
            <a:srgbClr val="D2CFFC"/>
          </a:solidFill>
          <a:ln/>
        </p:spPr>
      </p:sp>
      <p:sp>
        <p:nvSpPr>
          <p:cNvPr id="8" name="Shape 5"/>
          <p:cNvSpPr/>
          <p:nvPr/>
        </p:nvSpPr>
        <p:spPr>
          <a:xfrm>
            <a:off x="6412706" y="4497705"/>
            <a:ext cx="3343870" cy="645081"/>
          </a:xfrm>
          <a:prstGeom prst="roundRect">
            <a:avLst>
              <a:gd name="adj" fmla="val 4841"/>
            </a:avLst>
          </a:prstGeom>
          <a:solidFill>
            <a:srgbClr val="D2CFFC"/>
          </a:solidFill>
          <a:ln/>
        </p:spPr>
      </p:sp>
      <p:sp>
        <p:nvSpPr>
          <p:cNvPr id="9" name="Text 6"/>
          <p:cNvSpPr/>
          <p:nvPr/>
        </p:nvSpPr>
        <p:spPr>
          <a:xfrm>
            <a:off x="6620828" y="4653796"/>
            <a:ext cx="2927628" cy="332899"/>
          </a:xfrm>
          <a:prstGeom prst="rect">
            <a:avLst/>
          </a:prstGeom>
          <a:noFill/>
          <a:ln/>
        </p:spPr>
        <p:txBody>
          <a:bodyPr wrap="none" lIns="0" tIns="0" rIns="0" bIns="0" rtlCol="0" anchor="t"/>
          <a:lstStyle/>
          <a:p>
            <a:pPr indent="0" marL="0">
              <a:lnSpc>
                <a:spcPts val="2600"/>
              </a:lnSpc>
              <a:buNone/>
            </a:pPr>
            <a:r>
              <a:rPr lang="en-US" sz="1600" dirty="0">
                <a:solidFill>
                  <a:srgbClr val="272525"/>
                </a:solidFill>
                <a:highlight>
                  <a:srgbClr val="D2CFFC"/>
                </a:highlight>
                <a:latin typeface="Consolas" pitchFamily="34" charset="0"/>
                <a:ea typeface="Consolas" pitchFamily="34" charset="-122"/>
                <a:cs typeface="Consolas" pitchFamily="34" charset="-120"/>
              </a:rPr>
              <a:t>import cv2</a:t>
            </a:r>
            <a:endParaRPr lang="en-US" sz="1600" dirty="0"/>
          </a:p>
        </p:txBody>
      </p:sp>
      <p:sp>
        <p:nvSpPr>
          <p:cNvPr id="10" name="Shape 7"/>
          <p:cNvSpPr/>
          <p:nvPr/>
        </p:nvSpPr>
        <p:spPr>
          <a:xfrm>
            <a:off x="10162461" y="2256473"/>
            <a:ext cx="3739396" cy="3094434"/>
          </a:xfrm>
          <a:prstGeom prst="roundRect">
            <a:avLst>
              <a:gd name="adj" fmla="val 6055"/>
            </a:avLst>
          </a:prstGeom>
          <a:solidFill>
            <a:srgbClr val="EEEFF5"/>
          </a:solidFill>
          <a:ln/>
          <a:effectLst>
            <a:outerShdw sx="100000" sy="100000" kx="0" ky="0" algn="bl" rotWithShape="0" blurRad="50800" dist="25400" dir="13500000">
              <a:srgbClr val="ffffff">
                <a:alpha val="70000"/>
              </a:srgbClr>
            </a:outerShdw>
          </a:effectLst>
        </p:spPr>
      </p:sp>
      <p:sp>
        <p:nvSpPr>
          <p:cNvPr id="11" name="Text 8"/>
          <p:cNvSpPr/>
          <p:nvPr/>
        </p:nvSpPr>
        <p:spPr>
          <a:xfrm>
            <a:off x="10370582" y="2464594"/>
            <a:ext cx="2739152" cy="342424"/>
          </a:xfrm>
          <a:prstGeom prst="rect">
            <a:avLst/>
          </a:prstGeom>
          <a:noFill/>
          <a:ln/>
        </p:spPr>
        <p:txBody>
          <a:bodyPr wrap="none" lIns="0" tIns="0" rIns="0" bIns="0" rtlCol="0" anchor="t"/>
          <a:lstStyle/>
          <a:p>
            <a:pPr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Load An Image</a:t>
            </a:r>
            <a:endParaRPr lang="en-US" sz="2150" dirty="0"/>
          </a:p>
        </p:txBody>
      </p:sp>
      <p:sp>
        <p:nvSpPr>
          <p:cNvPr id="12" name="Text 9"/>
          <p:cNvSpPr/>
          <p:nvPr/>
        </p:nvSpPr>
        <p:spPr>
          <a:xfrm>
            <a:off x="10370582" y="2931914"/>
            <a:ext cx="3323153" cy="665798"/>
          </a:xfrm>
          <a:prstGeom prst="rect">
            <a:avLst/>
          </a:prstGeom>
          <a:noFill/>
          <a:ln/>
        </p:spPr>
        <p:txBody>
          <a:bodyPr wrap="square" lIns="0" tIns="0" rIns="0" bIns="0" rtlCol="0" anchor="t"/>
          <a:lstStyle/>
          <a:p>
            <a:pPr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Use cv2.imread() to read an image file into your program:</a:t>
            </a:r>
            <a:endParaRPr lang="en-US" sz="1600" dirty="0"/>
          </a:p>
        </p:txBody>
      </p:sp>
      <p:sp>
        <p:nvSpPr>
          <p:cNvPr id="13" name="Shape 10"/>
          <p:cNvSpPr/>
          <p:nvPr/>
        </p:nvSpPr>
        <p:spPr>
          <a:xfrm>
            <a:off x="10370582" y="3831908"/>
            <a:ext cx="3323153" cy="977979"/>
          </a:xfrm>
          <a:prstGeom prst="roundRect">
            <a:avLst>
              <a:gd name="adj" fmla="val 19158"/>
            </a:avLst>
          </a:prstGeom>
          <a:solidFill>
            <a:srgbClr val="D2CFFC"/>
          </a:solidFill>
          <a:ln/>
        </p:spPr>
      </p:sp>
      <p:sp>
        <p:nvSpPr>
          <p:cNvPr id="14" name="Shape 11"/>
          <p:cNvSpPr/>
          <p:nvPr/>
        </p:nvSpPr>
        <p:spPr>
          <a:xfrm>
            <a:off x="10360223" y="3831908"/>
            <a:ext cx="3343870" cy="977979"/>
          </a:xfrm>
          <a:prstGeom prst="roundRect">
            <a:avLst>
              <a:gd name="adj" fmla="val 3193"/>
            </a:avLst>
          </a:prstGeom>
          <a:solidFill>
            <a:srgbClr val="D2CFFC"/>
          </a:solidFill>
          <a:ln/>
        </p:spPr>
      </p:sp>
      <p:sp>
        <p:nvSpPr>
          <p:cNvPr id="15" name="Text 12"/>
          <p:cNvSpPr/>
          <p:nvPr/>
        </p:nvSpPr>
        <p:spPr>
          <a:xfrm>
            <a:off x="10568345" y="3987998"/>
            <a:ext cx="2927628" cy="665798"/>
          </a:xfrm>
          <a:prstGeom prst="rect">
            <a:avLst/>
          </a:prstGeom>
          <a:noFill/>
          <a:ln/>
        </p:spPr>
        <p:txBody>
          <a:bodyPr wrap="square" lIns="0" tIns="0" rIns="0" bIns="0" rtlCol="0" anchor="t"/>
          <a:lstStyle/>
          <a:p>
            <a:pPr indent="0" marL="0">
              <a:lnSpc>
                <a:spcPts val="2600"/>
              </a:lnSpc>
              <a:buNone/>
            </a:pPr>
            <a:r>
              <a:rPr lang="en-US" sz="1600" dirty="0">
                <a:solidFill>
                  <a:srgbClr val="272525"/>
                </a:solidFill>
                <a:highlight>
                  <a:srgbClr val="D2CFFC"/>
                </a:highlight>
                <a:latin typeface="Consolas" pitchFamily="34" charset="0"/>
                <a:ea typeface="Consolas" pitchFamily="34" charset="-122"/>
                <a:cs typeface="Consolas" pitchFamily="34" charset="-120"/>
              </a:rPr>
              <a:t>image = cv2.imread("filename.jpg")</a:t>
            </a:r>
            <a:endParaRPr lang="en-US" sz="1600" dirty="0"/>
          </a:p>
        </p:txBody>
      </p:sp>
      <p:sp>
        <p:nvSpPr>
          <p:cNvPr id="16" name="Shape 13"/>
          <p:cNvSpPr/>
          <p:nvPr/>
        </p:nvSpPr>
        <p:spPr>
          <a:xfrm>
            <a:off x="6214943" y="5559028"/>
            <a:ext cx="7686913" cy="2095738"/>
          </a:xfrm>
          <a:prstGeom prst="roundRect">
            <a:avLst>
              <a:gd name="adj" fmla="val 8940"/>
            </a:avLst>
          </a:prstGeom>
          <a:solidFill>
            <a:srgbClr val="EEEFF5"/>
          </a:solidFill>
          <a:ln/>
          <a:effectLst>
            <a:outerShdw sx="100000" sy="100000" kx="0" ky="0" algn="bl" rotWithShape="0" blurRad="50800" dist="25400" dir="13500000">
              <a:srgbClr val="ffffff">
                <a:alpha val="70000"/>
              </a:srgbClr>
            </a:outerShdw>
          </a:effectLst>
        </p:spPr>
      </p:sp>
      <p:sp>
        <p:nvSpPr>
          <p:cNvPr id="17" name="Text 14"/>
          <p:cNvSpPr/>
          <p:nvPr/>
        </p:nvSpPr>
        <p:spPr>
          <a:xfrm>
            <a:off x="6423065" y="5767149"/>
            <a:ext cx="2739152" cy="342424"/>
          </a:xfrm>
          <a:prstGeom prst="rect">
            <a:avLst/>
          </a:prstGeom>
          <a:noFill/>
          <a:ln/>
        </p:spPr>
        <p:txBody>
          <a:bodyPr wrap="none" lIns="0" tIns="0" rIns="0" bIns="0" rtlCol="0" anchor="t"/>
          <a:lstStyle/>
          <a:p>
            <a:pPr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Convert To Grayscale</a:t>
            </a:r>
            <a:endParaRPr lang="en-US" sz="2150" dirty="0"/>
          </a:p>
        </p:txBody>
      </p:sp>
      <p:sp>
        <p:nvSpPr>
          <p:cNvPr id="18" name="Text 15"/>
          <p:cNvSpPr/>
          <p:nvPr/>
        </p:nvSpPr>
        <p:spPr>
          <a:xfrm>
            <a:off x="6423065" y="6234470"/>
            <a:ext cx="7270671" cy="332899"/>
          </a:xfrm>
          <a:prstGeom prst="rect">
            <a:avLst/>
          </a:prstGeom>
          <a:noFill/>
          <a:ln/>
        </p:spPr>
        <p:txBody>
          <a:bodyPr wrap="none" lIns="0" tIns="0" rIns="0" bIns="0" rtlCol="0" anchor="t"/>
          <a:lstStyle/>
          <a:p>
            <a:pPr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Many operations work better on grayscale images:</a:t>
            </a:r>
            <a:endParaRPr lang="en-US" sz="1600" dirty="0"/>
          </a:p>
        </p:txBody>
      </p:sp>
      <p:sp>
        <p:nvSpPr>
          <p:cNvPr id="19" name="Shape 16"/>
          <p:cNvSpPr/>
          <p:nvPr/>
        </p:nvSpPr>
        <p:spPr>
          <a:xfrm>
            <a:off x="6423065" y="6801564"/>
            <a:ext cx="7270671" cy="645081"/>
          </a:xfrm>
          <a:prstGeom prst="roundRect">
            <a:avLst>
              <a:gd name="adj" fmla="val 29045"/>
            </a:avLst>
          </a:prstGeom>
          <a:solidFill>
            <a:srgbClr val="D2CFFC"/>
          </a:solidFill>
          <a:ln/>
        </p:spPr>
      </p:sp>
      <p:sp>
        <p:nvSpPr>
          <p:cNvPr id="20" name="Shape 17"/>
          <p:cNvSpPr/>
          <p:nvPr/>
        </p:nvSpPr>
        <p:spPr>
          <a:xfrm>
            <a:off x="6412706" y="6801564"/>
            <a:ext cx="7291388" cy="645081"/>
          </a:xfrm>
          <a:prstGeom prst="roundRect">
            <a:avLst>
              <a:gd name="adj" fmla="val 4841"/>
            </a:avLst>
          </a:prstGeom>
          <a:solidFill>
            <a:srgbClr val="D2CFFC"/>
          </a:solidFill>
          <a:ln/>
        </p:spPr>
      </p:sp>
      <p:sp>
        <p:nvSpPr>
          <p:cNvPr id="21" name="Text 18"/>
          <p:cNvSpPr/>
          <p:nvPr/>
        </p:nvSpPr>
        <p:spPr>
          <a:xfrm>
            <a:off x="6620828" y="6957655"/>
            <a:ext cx="6875145" cy="332899"/>
          </a:xfrm>
          <a:prstGeom prst="rect">
            <a:avLst/>
          </a:prstGeom>
          <a:noFill/>
          <a:ln/>
        </p:spPr>
        <p:txBody>
          <a:bodyPr wrap="none" lIns="0" tIns="0" rIns="0" bIns="0" rtlCol="0" anchor="t"/>
          <a:lstStyle/>
          <a:p>
            <a:pPr indent="0" marL="0">
              <a:lnSpc>
                <a:spcPts val="2600"/>
              </a:lnSpc>
              <a:buNone/>
            </a:pPr>
            <a:r>
              <a:rPr lang="en-US" sz="1600" dirty="0">
                <a:solidFill>
                  <a:srgbClr val="272525"/>
                </a:solidFill>
                <a:highlight>
                  <a:srgbClr val="D2CFFC"/>
                </a:highlight>
                <a:latin typeface="Consolas" pitchFamily="34" charset="0"/>
                <a:ea typeface="Consolas" pitchFamily="34" charset="-122"/>
                <a:cs typeface="Consolas" pitchFamily="34" charset="-120"/>
              </a:rPr>
              <a:t>gray_image = cv2.cvtColor(image, cv2.COLOR_BGR2GRAY)</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9735" y="583287"/>
            <a:ext cx="7664529" cy="1390650"/>
          </a:xfrm>
          <a:prstGeom prst="rect">
            <a:avLst/>
          </a:prstGeom>
          <a:noFill/>
          <a:ln/>
        </p:spPr>
        <p:txBody>
          <a:bodyPr wrap="square" lIns="0" tIns="0" rIns="0" bIns="0" rtlCol="0" anchor="t"/>
          <a:lstStyle/>
          <a:p>
            <a:pPr indent="0" marL="0">
              <a:lnSpc>
                <a:spcPts val="5450"/>
              </a:lnSpc>
              <a:buNone/>
            </a:pPr>
            <a:r>
              <a:rPr lang="en-US" sz="4350" b="1" dirty="0">
                <a:solidFill>
                  <a:srgbClr val="7068F4"/>
                </a:solidFill>
                <a:latin typeface="Barlow Bold" pitchFamily="34" charset="0"/>
                <a:ea typeface="Barlow Bold" pitchFamily="34" charset="-122"/>
                <a:cs typeface="Barlow Bold" pitchFamily="34" charset="-120"/>
              </a:rPr>
              <a:t>Understanding Image Representation</a:t>
            </a:r>
            <a:endParaRPr lang="en-US" sz="4350" dirty="0"/>
          </a:p>
        </p:txBody>
      </p:sp>
      <p:sp>
        <p:nvSpPr>
          <p:cNvPr id="4" name="Shape 1"/>
          <p:cNvSpPr/>
          <p:nvPr/>
        </p:nvSpPr>
        <p:spPr>
          <a:xfrm>
            <a:off x="739735" y="2528768"/>
            <a:ext cx="475536" cy="475536"/>
          </a:xfrm>
          <a:prstGeom prst="roundRect">
            <a:avLst>
              <a:gd name="adj" fmla="val 40005"/>
            </a:avLst>
          </a:prstGeom>
          <a:solidFill>
            <a:srgbClr val="EEEFF5"/>
          </a:solidFill>
          <a:ln/>
          <a:effectLst>
            <a:outerShdw sx="100000" sy="100000" kx="0" ky="0" algn="bl" rotWithShape="0" blurRad="52070" dist="25400" dir="13500000">
              <a:srgbClr val="ffffff">
                <a:alpha val="70000"/>
              </a:srgbClr>
            </a:outerShdw>
          </a:effectLst>
        </p:spPr>
      </p:sp>
      <p:sp>
        <p:nvSpPr>
          <p:cNvPr id="5" name="Text 2"/>
          <p:cNvSpPr/>
          <p:nvPr/>
        </p:nvSpPr>
        <p:spPr>
          <a:xfrm>
            <a:off x="810637" y="2557998"/>
            <a:ext cx="333732" cy="417076"/>
          </a:xfrm>
          <a:prstGeom prst="rect">
            <a:avLst/>
          </a:prstGeom>
          <a:noFill/>
          <a:ln/>
        </p:spPr>
        <p:txBody>
          <a:bodyPr wrap="none" lIns="0" tIns="0" rIns="0" bIns="0" rtlCol="0" anchor="t"/>
          <a:lstStyle/>
          <a:p>
            <a:pPr algn="ctr" indent="0" marL="0">
              <a:lnSpc>
                <a:spcPts val="2600"/>
              </a:lnSpc>
              <a:buNone/>
            </a:pPr>
            <a:r>
              <a:rPr lang="en-US" sz="2600" b="1" dirty="0">
                <a:solidFill>
                  <a:srgbClr val="272525"/>
                </a:solidFill>
                <a:latin typeface="Barlow Bold" pitchFamily="34" charset="0"/>
                <a:ea typeface="Barlow Bold" pitchFamily="34" charset="-122"/>
                <a:cs typeface="Barlow Bold" pitchFamily="34" charset="-120"/>
              </a:rPr>
              <a:t>1</a:t>
            </a:r>
            <a:endParaRPr lang="en-US" sz="2600" dirty="0"/>
          </a:p>
        </p:txBody>
      </p:sp>
      <p:sp>
        <p:nvSpPr>
          <p:cNvPr id="6" name="Text 3"/>
          <p:cNvSpPr/>
          <p:nvPr/>
        </p:nvSpPr>
        <p:spPr>
          <a:xfrm>
            <a:off x="1426607" y="2528768"/>
            <a:ext cx="2781181" cy="347663"/>
          </a:xfrm>
          <a:prstGeom prst="rect">
            <a:avLst/>
          </a:prstGeom>
          <a:noFill/>
          <a:ln/>
        </p:spPr>
        <p:txBody>
          <a:bodyPr wrap="none" lIns="0" tIns="0" rIns="0" bIns="0" rtlCol="0" anchor="t"/>
          <a:lstStyle/>
          <a:p>
            <a:pPr indent="0" marL="0">
              <a:lnSpc>
                <a:spcPts val="2700"/>
              </a:lnSpc>
              <a:buNone/>
            </a:pPr>
            <a:r>
              <a:rPr lang="en-US" sz="2150" b="1" dirty="0">
                <a:solidFill>
                  <a:srgbClr val="272525"/>
                </a:solidFill>
                <a:latin typeface="Barlow Bold" pitchFamily="34" charset="0"/>
                <a:ea typeface="Barlow Bold" pitchFamily="34" charset="-122"/>
                <a:cs typeface="Barlow Bold" pitchFamily="34" charset="-120"/>
              </a:rPr>
              <a:t>Images as Arrays</a:t>
            </a:r>
            <a:endParaRPr lang="en-US" sz="2150" dirty="0"/>
          </a:p>
        </p:txBody>
      </p:sp>
      <p:sp>
        <p:nvSpPr>
          <p:cNvPr id="7" name="Text 4"/>
          <p:cNvSpPr/>
          <p:nvPr/>
        </p:nvSpPr>
        <p:spPr>
          <a:xfrm>
            <a:off x="1426607" y="3003233"/>
            <a:ext cx="3039785" cy="2028825"/>
          </a:xfrm>
          <a:prstGeom prst="rect">
            <a:avLst/>
          </a:prstGeom>
          <a:noFill/>
          <a:ln/>
        </p:spPr>
        <p:txBody>
          <a:bodyPr wrap="square" lIns="0" tIns="0" rIns="0" bIns="0" rtlCol="0" anchor="t"/>
          <a:lstStyle/>
          <a:p>
            <a:pPr indent="0" marL="0">
              <a:lnSpc>
                <a:spcPts val="2650"/>
              </a:lnSpc>
              <a:buNone/>
            </a:pPr>
            <a:r>
              <a:rPr lang="en-US" sz="1650" dirty="0">
                <a:solidFill>
                  <a:srgbClr val="272525"/>
                </a:solidFill>
                <a:latin typeface="Montserrat" pitchFamily="34" charset="0"/>
                <a:ea typeface="Montserrat" pitchFamily="34" charset="-122"/>
                <a:cs typeface="Montserrat" pitchFamily="34" charset="-120"/>
              </a:rPr>
              <a:t>In OpenCV, images are represented as multi-dimensional NumPy arrays. Color images typically have three dimensions: height, width, and color channels.</a:t>
            </a:r>
            <a:endParaRPr lang="en-US" sz="1650" dirty="0"/>
          </a:p>
        </p:txBody>
      </p:sp>
      <p:sp>
        <p:nvSpPr>
          <p:cNvPr id="8" name="Shape 5"/>
          <p:cNvSpPr/>
          <p:nvPr/>
        </p:nvSpPr>
        <p:spPr>
          <a:xfrm>
            <a:off x="4677728" y="2528768"/>
            <a:ext cx="475536" cy="475536"/>
          </a:xfrm>
          <a:prstGeom prst="roundRect">
            <a:avLst>
              <a:gd name="adj" fmla="val 40005"/>
            </a:avLst>
          </a:prstGeom>
          <a:solidFill>
            <a:srgbClr val="EEEFF5"/>
          </a:solidFill>
          <a:ln/>
          <a:effectLst>
            <a:outerShdw sx="100000" sy="100000" kx="0" ky="0" algn="bl" rotWithShape="0" blurRad="52070" dist="25400" dir="13500000">
              <a:srgbClr val="ffffff">
                <a:alpha val="70000"/>
              </a:srgbClr>
            </a:outerShdw>
          </a:effectLst>
        </p:spPr>
      </p:sp>
      <p:sp>
        <p:nvSpPr>
          <p:cNvPr id="9" name="Text 6"/>
          <p:cNvSpPr/>
          <p:nvPr/>
        </p:nvSpPr>
        <p:spPr>
          <a:xfrm>
            <a:off x="4748629" y="2557998"/>
            <a:ext cx="333732" cy="417076"/>
          </a:xfrm>
          <a:prstGeom prst="rect">
            <a:avLst/>
          </a:prstGeom>
          <a:noFill/>
          <a:ln/>
        </p:spPr>
        <p:txBody>
          <a:bodyPr wrap="none" lIns="0" tIns="0" rIns="0" bIns="0" rtlCol="0" anchor="t"/>
          <a:lstStyle/>
          <a:p>
            <a:pPr algn="ctr" indent="0" marL="0">
              <a:lnSpc>
                <a:spcPts val="2600"/>
              </a:lnSpc>
              <a:buNone/>
            </a:pPr>
            <a:r>
              <a:rPr lang="en-US" sz="2600" b="1" dirty="0">
                <a:solidFill>
                  <a:srgbClr val="272525"/>
                </a:solidFill>
                <a:latin typeface="Barlow Bold" pitchFamily="34" charset="0"/>
                <a:ea typeface="Barlow Bold" pitchFamily="34" charset="-122"/>
                <a:cs typeface="Barlow Bold" pitchFamily="34" charset="-120"/>
              </a:rPr>
              <a:t>2</a:t>
            </a:r>
            <a:endParaRPr lang="en-US" sz="2600" dirty="0"/>
          </a:p>
        </p:txBody>
      </p:sp>
      <p:sp>
        <p:nvSpPr>
          <p:cNvPr id="10" name="Text 7"/>
          <p:cNvSpPr/>
          <p:nvPr/>
        </p:nvSpPr>
        <p:spPr>
          <a:xfrm>
            <a:off x="5364599" y="2528768"/>
            <a:ext cx="2781181" cy="347663"/>
          </a:xfrm>
          <a:prstGeom prst="rect">
            <a:avLst/>
          </a:prstGeom>
          <a:noFill/>
          <a:ln/>
        </p:spPr>
        <p:txBody>
          <a:bodyPr wrap="none" lIns="0" tIns="0" rIns="0" bIns="0" rtlCol="0" anchor="t"/>
          <a:lstStyle/>
          <a:p>
            <a:pPr indent="0" marL="0">
              <a:lnSpc>
                <a:spcPts val="2700"/>
              </a:lnSpc>
              <a:buNone/>
            </a:pPr>
            <a:r>
              <a:rPr lang="en-US" sz="2150" b="1" dirty="0">
                <a:solidFill>
                  <a:srgbClr val="272525"/>
                </a:solidFill>
                <a:latin typeface="Barlow Bold" pitchFamily="34" charset="0"/>
                <a:ea typeface="Barlow Bold" pitchFamily="34" charset="-122"/>
                <a:cs typeface="Barlow Bold" pitchFamily="34" charset="-120"/>
              </a:rPr>
              <a:t>BGR Color Format</a:t>
            </a:r>
            <a:endParaRPr lang="en-US" sz="2150" dirty="0"/>
          </a:p>
        </p:txBody>
      </p:sp>
      <p:sp>
        <p:nvSpPr>
          <p:cNvPr id="11" name="Text 8"/>
          <p:cNvSpPr/>
          <p:nvPr/>
        </p:nvSpPr>
        <p:spPr>
          <a:xfrm>
            <a:off x="5364599" y="3003233"/>
            <a:ext cx="3039785" cy="2705100"/>
          </a:xfrm>
          <a:prstGeom prst="rect">
            <a:avLst/>
          </a:prstGeom>
          <a:noFill/>
          <a:ln/>
        </p:spPr>
        <p:txBody>
          <a:bodyPr wrap="square" lIns="0" tIns="0" rIns="0" bIns="0" rtlCol="0" anchor="t"/>
          <a:lstStyle/>
          <a:p>
            <a:pPr indent="0" marL="0">
              <a:lnSpc>
                <a:spcPts val="2650"/>
              </a:lnSpc>
              <a:buNone/>
            </a:pPr>
            <a:r>
              <a:rPr lang="en-US" sz="1650" dirty="0">
                <a:solidFill>
                  <a:srgbClr val="272525"/>
                </a:solidFill>
                <a:latin typeface="Montserrat" pitchFamily="34" charset="0"/>
                <a:ea typeface="Montserrat" pitchFamily="34" charset="-122"/>
                <a:cs typeface="Montserrat" pitchFamily="34" charset="-120"/>
              </a:rPr>
              <a:t>Unlike most image formats that use RGB (Red, Green, Blue), OpenCV uses BGR (Blue, Green, Red) order for color channels. This is an important distinction to remember when working with colors.</a:t>
            </a:r>
            <a:endParaRPr lang="en-US" sz="1650" dirty="0"/>
          </a:p>
        </p:txBody>
      </p:sp>
      <p:sp>
        <p:nvSpPr>
          <p:cNvPr id="12" name="Shape 9"/>
          <p:cNvSpPr/>
          <p:nvPr/>
        </p:nvSpPr>
        <p:spPr>
          <a:xfrm>
            <a:off x="739735" y="6157436"/>
            <a:ext cx="475536" cy="475536"/>
          </a:xfrm>
          <a:prstGeom prst="roundRect">
            <a:avLst>
              <a:gd name="adj" fmla="val 40005"/>
            </a:avLst>
          </a:prstGeom>
          <a:solidFill>
            <a:srgbClr val="EEEFF5"/>
          </a:solidFill>
          <a:ln/>
          <a:effectLst>
            <a:outerShdw sx="100000" sy="100000" kx="0" ky="0" algn="bl" rotWithShape="0" blurRad="52070" dist="25400" dir="13500000">
              <a:srgbClr val="ffffff">
                <a:alpha val="70000"/>
              </a:srgbClr>
            </a:outerShdw>
          </a:effectLst>
        </p:spPr>
      </p:sp>
      <p:sp>
        <p:nvSpPr>
          <p:cNvPr id="13" name="Text 10"/>
          <p:cNvSpPr/>
          <p:nvPr/>
        </p:nvSpPr>
        <p:spPr>
          <a:xfrm>
            <a:off x="810637" y="6186666"/>
            <a:ext cx="333732" cy="417076"/>
          </a:xfrm>
          <a:prstGeom prst="rect">
            <a:avLst/>
          </a:prstGeom>
          <a:noFill/>
          <a:ln/>
        </p:spPr>
        <p:txBody>
          <a:bodyPr wrap="none" lIns="0" tIns="0" rIns="0" bIns="0" rtlCol="0" anchor="t"/>
          <a:lstStyle/>
          <a:p>
            <a:pPr algn="ctr" indent="0" marL="0">
              <a:lnSpc>
                <a:spcPts val="2600"/>
              </a:lnSpc>
              <a:buNone/>
            </a:pPr>
            <a:r>
              <a:rPr lang="en-US" sz="2600" b="1" dirty="0">
                <a:solidFill>
                  <a:srgbClr val="272525"/>
                </a:solidFill>
                <a:latin typeface="Barlow Bold" pitchFamily="34" charset="0"/>
                <a:ea typeface="Barlow Bold" pitchFamily="34" charset="-122"/>
                <a:cs typeface="Barlow Bold" pitchFamily="34" charset="-120"/>
              </a:rPr>
              <a:t>3</a:t>
            </a:r>
            <a:endParaRPr lang="en-US" sz="2600" dirty="0"/>
          </a:p>
        </p:txBody>
      </p:sp>
      <p:sp>
        <p:nvSpPr>
          <p:cNvPr id="14" name="Text 11"/>
          <p:cNvSpPr/>
          <p:nvPr/>
        </p:nvSpPr>
        <p:spPr>
          <a:xfrm>
            <a:off x="1426607" y="6157436"/>
            <a:ext cx="2781181" cy="347663"/>
          </a:xfrm>
          <a:prstGeom prst="rect">
            <a:avLst/>
          </a:prstGeom>
          <a:noFill/>
          <a:ln/>
        </p:spPr>
        <p:txBody>
          <a:bodyPr wrap="none" lIns="0" tIns="0" rIns="0" bIns="0" rtlCol="0" anchor="t"/>
          <a:lstStyle/>
          <a:p>
            <a:pPr indent="0" marL="0">
              <a:lnSpc>
                <a:spcPts val="2700"/>
              </a:lnSpc>
              <a:buNone/>
            </a:pPr>
            <a:r>
              <a:rPr lang="en-US" sz="2150" b="1" dirty="0">
                <a:solidFill>
                  <a:srgbClr val="272525"/>
                </a:solidFill>
                <a:latin typeface="Barlow Bold" pitchFamily="34" charset="0"/>
                <a:ea typeface="Barlow Bold" pitchFamily="34" charset="-122"/>
                <a:cs typeface="Barlow Bold" pitchFamily="34" charset="-120"/>
              </a:rPr>
              <a:t>Grayscale Images</a:t>
            </a:r>
            <a:endParaRPr lang="en-US" sz="2150" dirty="0"/>
          </a:p>
        </p:txBody>
      </p:sp>
      <p:sp>
        <p:nvSpPr>
          <p:cNvPr id="15" name="Text 12"/>
          <p:cNvSpPr/>
          <p:nvPr/>
        </p:nvSpPr>
        <p:spPr>
          <a:xfrm>
            <a:off x="1426607" y="6631900"/>
            <a:ext cx="6977658" cy="1014413"/>
          </a:xfrm>
          <a:prstGeom prst="rect">
            <a:avLst/>
          </a:prstGeom>
          <a:noFill/>
          <a:ln/>
        </p:spPr>
        <p:txBody>
          <a:bodyPr wrap="square" lIns="0" tIns="0" rIns="0" bIns="0" rtlCol="0" anchor="t"/>
          <a:lstStyle/>
          <a:p>
            <a:pPr indent="0" marL="0">
              <a:lnSpc>
                <a:spcPts val="2650"/>
              </a:lnSpc>
              <a:buNone/>
            </a:pPr>
            <a:r>
              <a:rPr lang="en-US" sz="1650" dirty="0">
                <a:solidFill>
                  <a:srgbClr val="272525"/>
                </a:solidFill>
                <a:latin typeface="Montserrat" pitchFamily="34" charset="0"/>
                <a:ea typeface="Montserrat" pitchFamily="34" charset="-122"/>
                <a:cs typeface="Montserrat" pitchFamily="34" charset="-120"/>
              </a:rPr>
              <a:t>Grayscale images have only one channel, with pixel values ranging from 0 (black) to 255 (white). They simplify many computer vision tasks by reducing complexity.</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484233"/>
            <a:ext cx="5742384"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Accessing Pixel Values</a:t>
            </a:r>
            <a:endParaRPr lang="en-US" sz="4450" dirty="0"/>
          </a:p>
        </p:txBody>
      </p:sp>
      <p:sp>
        <p:nvSpPr>
          <p:cNvPr id="3" name="Text 1"/>
          <p:cNvSpPr/>
          <p:nvPr/>
        </p:nvSpPr>
        <p:spPr>
          <a:xfrm>
            <a:off x="758309" y="2738437"/>
            <a:ext cx="2873454" cy="356235"/>
          </a:xfrm>
          <a:prstGeom prst="rect">
            <a:avLst/>
          </a:prstGeom>
          <a:noFill/>
          <a:ln/>
        </p:spPr>
        <p:txBody>
          <a:bodyPr wrap="none" lIns="0" tIns="0" rIns="0" bIns="0" rtlCol="0" anchor="t"/>
          <a:lstStyle/>
          <a:p>
            <a:pPr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Individual Pixel Access</a:t>
            </a:r>
            <a:endParaRPr lang="en-US" sz="2200" dirty="0"/>
          </a:p>
        </p:txBody>
      </p:sp>
      <p:sp>
        <p:nvSpPr>
          <p:cNvPr id="4" name="Text 2"/>
          <p:cNvSpPr/>
          <p:nvPr/>
        </p:nvSpPr>
        <p:spPr>
          <a:xfrm>
            <a:off x="758309" y="3311247"/>
            <a:ext cx="4018359" cy="69342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You can access any pixel using its coordinates with the syntax:</a:t>
            </a:r>
            <a:endParaRPr lang="en-US" sz="1700" dirty="0"/>
          </a:p>
        </p:txBody>
      </p:sp>
      <p:sp>
        <p:nvSpPr>
          <p:cNvPr id="5" name="Shape 3"/>
          <p:cNvSpPr/>
          <p:nvPr/>
        </p:nvSpPr>
        <p:spPr>
          <a:xfrm>
            <a:off x="758309" y="4248388"/>
            <a:ext cx="4018359" cy="671512"/>
          </a:xfrm>
          <a:prstGeom prst="roundRect">
            <a:avLst>
              <a:gd name="adj" fmla="val 29038"/>
            </a:avLst>
          </a:prstGeom>
          <a:solidFill>
            <a:srgbClr val="D2CFFC"/>
          </a:solidFill>
          <a:ln/>
        </p:spPr>
      </p:sp>
      <p:sp>
        <p:nvSpPr>
          <p:cNvPr id="6" name="Shape 4"/>
          <p:cNvSpPr/>
          <p:nvPr/>
        </p:nvSpPr>
        <p:spPr>
          <a:xfrm>
            <a:off x="747593" y="4248388"/>
            <a:ext cx="4039791" cy="671512"/>
          </a:xfrm>
          <a:prstGeom prst="roundRect">
            <a:avLst>
              <a:gd name="adj" fmla="val 4840"/>
            </a:avLst>
          </a:prstGeom>
          <a:solidFill>
            <a:srgbClr val="D2CFFC"/>
          </a:solidFill>
          <a:ln/>
        </p:spPr>
      </p:sp>
      <p:sp>
        <p:nvSpPr>
          <p:cNvPr id="7" name="Text 5"/>
          <p:cNvSpPr/>
          <p:nvPr/>
        </p:nvSpPr>
        <p:spPr>
          <a:xfrm>
            <a:off x="964168" y="4410789"/>
            <a:ext cx="3606641" cy="346710"/>
          </a:xfrm>
          <a:prstGeom prst="rect">
            <a:avLst/>
          </a:prstGeom>
          <a:noFill/>
          <a:ln/>
        </p:spPr>
        <p:txBody>
          <a:bodyPr wrap="none" lIns="0" tIns="0" rIns="0" bIns="0" rtlCol="0" anchor="t"/>
          <a:lstStyle/>
          <a:p>
            <a:pPr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pixel_value = image[y, x]</a:t>
            </a:r>
            <a:endParaRPr lang="en-US" sz="1700" dirty="0"/>
          </a:p>
        </p:txBody>
      </p:sp>
      <p:sp>
        <p:nvSpPr>
          <p:cNvPr id="8" name="Text 6"/>
          <p:cNvSpPr/>
          <p:nvPr/>
        </p:nvSpPr>
        <p:spPr>
          <a:xfrm>
            <a:off x="758309" y="5163622"/>
            <a:ext cx="4018359" cy="69342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 Remember that y comes first (row) then x (column)!</a:t>
            </a:r>
            <a:endParaRPr lang="en-US" sz="1700" dirty="0"/>
          </a:p>
        </p:txBody>
      </p:sp>
      <p:sp>
        <p:nvSpPr>
          <p:cNvPr id="9" name="Text 7"/>
          <p:cNvSpPr/>
          <p:nvPr/>
        </p:nvSpPr>
        <p:spPr>
          <a:xfrm>
            <a:off x="5312926" y="2738437"/>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Color Images</a:t>
            </a:r>
            <a:endParaRPr lang="en-US" sz="2200" dirty="0"/>
          </a:p>
        </p:txBody>
      </p:sp>
      <p:sp>
        <p:nvSpPr>
          <p:cNvPr id="10" name="Text 8"/>
          <p:cNvSpPr/>
          <p:nvPr/>
        </p:nvSpPr>
        <p:spPr>
          <a:xfrm>
            <a:off x="5312926" y="3311247"/>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For color images, this returns an array of three values representing BGR:</a:t>
            </a:r>
            <a:endParaRPr lang="en-US" sz="1700" dirty="0"/>
          </a:p>
        </p:txBody>
      </p:sp>
      <p:sp>
        <p:nvSpPr>
          <p:cNvPr id="11" name="Shape 9"/>
          <p:cNvSpPr/>
          <p:nvPr/>
        </p:nvSpPr>
        <p:spPr>
          <a:xfrm>
            <a:off x="5312926" y="4595098"/>
            <a:ext cx="4018359" cy="671512"/>
          </a:xfrm>
          <a:prstGeom prst="roundRect">
            <a:avLst>
              <a:gd name="adj" fmla="val 29038"/>
            </a:avLst>
          </a:prstGeom>
          <a:solidFill>
            <a:srgbClr val="D2CFFC"/>
          </a:solidFill>
          <a:ln/>
        </p:spPr>
      </p:sp>
      <p:sp>
        <p:nvSpPr>
          <p:cNvPr id="12" name="Shape 10"/>
          <p:cNvSpPr/>
          <p:nvPr/>
        </p:nvSpPr>
        <p:spPr>
          <a:xfrm>
            <a:off x="5302210" y="4595098"/>
            <a:ext cx="4039791" cy="671512"/>
          </a:xfrm>
          <a:prstGeom prst="roundRect">
            <a:avLst>
              <a:gd name="adj" fmla="val 4840"/>
            </a:avLst>
          </a:prstGeom>
          <a:solidFill>
            <a:srgbClr val="D2CFFC"/>
          </a:solidFill>
          <a:ln/>
        </p:spPr>
      </p:sp>
      <p:sp>
        <p:nvSpPr>
          <p:cNvPr id="13" name="Text 11"/>
          <p:cNvSpPr/>
          <p:nvPr/>
        </p:nvSpPr>
        <p:spPr>
          <a:xfrm>
            <a:off x="5518785" y="4757499"/>
            <a:ext cx="3606641" cy="346710"/>
          </a:xfrm>
          <a:prstGeom prst="rect">
            <a:avLst/>
          </a:prstGeom>
          <a:noFill/>
          <a:ln/>
        </p:spPr>
        <p:txBody>
          <a:bodyPr wrap="none" lIns="0" tIns="0" rIns="0" bIns="0" rtlCol="0" anchor="t"/>
          <a:lstStyle/>
          <a:p>
            <a:pPr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[B, G, R]</a:t>
            </a:r>
            <a:endParaRPr lang="en-US" sz="1700" dirty="0"/>
          </a:p>
        </p:txBody>
      </p:sp>
      <p:sp>
        <p:nvSpPr>
          <p:cNvPr id="14" name="Text 12"/>
          <p:cNvSpPr/>
          <p:nvPr/>
        </p:nvSpPr>
        <p:spPr>
          <a:xfrm>
            <a:off x="5312926" y="5510332"/>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 For example, a white pixel would return [255, 255, 255], while a red pixel would be [0, 0, 255].</a:t>
            </a:r>
            <a:endParaRPr lang="en-US" sz="1700" dirty="0"/>
          </a:p>
        </p:txBody>
      </p:sp>
      <p:sp>
        <p:nvSpPr>
          <p:cNvPr id="15" name="Text 13"/>
          <p:cNvSpPr/>
          <p:nvPr/>
        </p:nvSpPr>
        <p:spPr>
          <a:xfrm>
            <a:off x="9867543" y="2738437"/>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Grayscale Images</a:t>
            </a:r>
            <a:endParaRPr lang="en-US" sz="2200" dirty="0"/>
          </a:p>
        </p:txBody>
      </p:sp>
      <p:sp>
        <p:nvSpPr>
          <p:cNvPr id="16" name="Text 14"/>
          <p:cNvSpPr/>
          <p:nvPr/>
        </p:nvSpPr>
        <p:spPr>
          <a:xfrm>
            <a:off x="9867543" y="3311247"/>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For grayscale images, the same syntax returns a single value representing brightness:</a:t>
            </a:r>
            <a:endParaRPr lang="en-US" sz="1700" dirty="0"/>
          </a:p>
        </p:txBody>
      </p:sp>
      <p:sp>
        <p:nvSpPr>
          <p:cNvPr id="17" name="Shape 15"/>
          <p:cNvSpPr/>
          <p:nvPr/>
        </p:nvSpPr>
        <p:spPr>
          <a:xfrm>
            <a:off x="9867543" y="4595098"/>
            <a:ext cx="4018359" cy="671512"/>
          </a:xfrm>
          <a:prstGeom prst="roundRect">
            <a:avLst>
              <a:gd name="adj" fmla="val 29038"/>
            </a:avLst>
          </a:prstGeom>
          <a:solidFill>
            <a:srgbClr val="D2CFFC"/>
          </a:solidFill>
          <a:ln/>
        </p:spPr>
      </p:sp>
      <p:sp>
        <p:nvSpPr>
          <p:cNvPr id="18" name="Shape 16"/>
          <p:cNvSpPr/>
          <p:nvPr/>
        </p:nvSpPr>
        <p:spPr>
          <a:xfrm>
            <a:off x="9856827" y="4595098"/>
            <a:ext cx="4039791" cy="671512"/>
          </a:xfrm>
          <a:prstGeom prst="roundRect">
            <a:avLst>
              <a:gd name="adj" fmla="val 4840"/>
            </a:avLst>
          </a:prstGeom>
          <a:solidFill>
            <a:srgbClr val="D2CFFC"/>
          </a:solidFill>
          <a:ln/>
        </p:spPr>
      </p:sp>
      <p:sp>
        <p:nvSpPr>
          <p:cNvPr id="19" name="Text 17"/>
          <p:cNvSpPr/>
          <p:nvPr/>
        </p:nvSpPr>
        <p:spPr>
          <a:xfrm>
            <a:off x="10073402" y="4757499"/>
            <a:ext cx="3606641" cy="346710"/>
          </a:xfrm>
          <a:prstGeom prst="rect">
            <a:avLst/>
          </a:prstGeom>
          <a:noFill/>
          <a:ln/>
        </p:spPr>
        <p:txBody>
          <a:bodyPr wrap="none" lIns="0" tIns="0" rIns="0" bIns="0" rtlCol="0" anchor="t"/>
          <a:lstStyle/>
          <a:p>
            <a:pPr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brightness = gray_image[y, x]</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56034"/>
            <a:ext cx="5701546"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Modifying Pixels</a:t>
            </a:r>
            <a:endParaRPr lang="en-US" sz="4450" dirty="0"/>
          </a:p>
        </p:txBody>
      </p:sp>
      <p:pic>
        <p:nvPicPr>
          <p:cNvPr id="4" name="Image 1" descr="preencoded.png">    </p:cNvPr>
          <p:cNvPicPr>
            <a:picLocks noChangeAspect="1"/>
          </p:cNvPicPr>
          <p:nvPr/>
        </p:nvPicPr>
        <p:blipFill>
          <a:blip r:embed="rId2"/>
          <a:stretch>
            <a:fillRect/>
          </a:stretch>
        </p:blipFill>
        <p:spPr>
          <a:xfrm>
            <a:off x="6244709" y="1693664"/>
            <a:ext cx="541615" cy="541615"/>
          </a:xfrm>
          <a:prstGeom prst="rect">
            <a:avLst/>
          </a:prstGeom>
        </p:spPr>
      </p:pic>
      <p:sp>
        <p:nvSpPr>
          <p:cNvPr id="5" name="Text 1"/>
          <p:cNvSpPr/>
          <p:nvPr/>
        </p:nvSpPr>
        <p:spPr>
          <a:xfrm>
            <a:off x="6244709" y="2451854"/>
            <a:ext cx="2325767" cy="712470"/>
          </a:xfrm>
          <a:prstGeom prst="rect">
            <a:avLst/>
          </a:prstGeom>
          <a:noFill/>
          <a:ln/>
        </p:spPr>
        <p:txBody>
          <a:bodyPr wrap="squar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Individual Modifications</a:t>
            </a:r>
            <a:endParaRPr lang="en-US" sz="2200" dirty="0"/>
          </a:p>
        </p:txBody>
      </p:sp>
      <p:sp>
        <p:nvSpPr>
          <p:cNvPr id="6" name="Text 2"/>
          <p:cNvSpPr/>
          <p:nvPr/>
        </p:nvSpPr>
        <p:spPr>
          <a:xfrm>
            <a:off x="6244709" y="3294221"/>
            <a:ext cx="2325767" cy="138684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Change a single pixel's color by assigning new BGR values:</a:t>
            </a:r>
            <a:endParaRPr lang="en-US" sz="1700" dirty="0"/>
          </a:p>
        </p:txBody>
      </p:sp>
      <p:sp>
        <p:nvSpPr>
          <p:cNvPr id="7" name="Shape 3"/>
          <p:cNvSpPr/>
          <p:nvPr/>
        </p:nvSpPr>
        <p:spPr>
          <a:xfrm>
            <a:off x="6244709" y="4924782"/>
            <a:ext cx="2325767" cy="1018223"/>
          </a:xfrm>
          <a:prstGeom prst="roundRect">
            <a:avLst>
              <a:gd name="adj" fmla="val 19151"/>
            </a:avLst>
          </a:prstGeom>
          <a:solidFill>
            <a:srgbClr val="D2CFFC"/>
          </a:solidFill>
          <a:ln/>
        </p:spPr>
      </p:sp>
      <p:sp>
        <p:nvSpPr>
          <p:cNvPr id="8" name="Shape 4"/>
          <p:cNvSpPr/>
          <p:nvPr/>
        </p:nvSpPr>
        <p:spPr>
          <a:xfrm>
            <a:off x="6233993" y="4924782"/>
            <a:ext cx="2347198" cy="1018223"/>
          </a:xfrm>
          <a:prstGeom prst="roundRect">
            <a:avLst>
              <a:gd name="adj" fmla="val 3192"/>
            </a:avLst>
          </a:prstGeom>
          <a:solidFill>
            <a:srgbClr val="D2CFFC"/>
          </a:solidFill>
          <a:ln/>
        </p:spPr>
      </p:sp>
      <p:sp>
        <p:nvSpPr>
          <p:cNvPr id="9" name="Text 5"/>
          <p:cNvSpPr/>
          <p:nvPr/>
        </p:nvSpPr>
        <p:spPr>
          <a:xfrm>
            <a:off x="6450568" y="5087183"/>
            <a:ext cx="1914049"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image[10, 10] = [0, 255, 255]</a:t>
            </a:r>
            <a:endParaRPr lang="en-US" sz="1700" dirty="0"/>
          </a:p>
        </p:txBody>
      </p:sp>
      <p:sp>
        <p:nvSpPr>
          <p:cNvPr id="10" name="Text 6"/>
          <p:cNvSpPr/>
          <p:nvPr/>
        </p:nvSpPr>
        <p:spPr>
          <a:xfrm>
            <a:off x="6244709" y="6186726"/>
            <a:ext cx="2325767" cy="138684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 This would set the pixel at coordinates (10,10) to yellow (B=0, G=255, R=255).</a:t>
            </a:r>
            <a:endParaRPr lang="en-US" sz="1700" dirty="0"/>
          </a:p>
        </p:txBody>
      </p:sp>
      <p:pic>
        <p:nvPicPr>
          <p:cNvPr id="11" name="Image 2" descr="preencoded.png">    </p:cNvPr>
          <p:cNvPicPr>
            <a:picLocks noChangeAspect="1"/>
          </p:cNvPicPr>
          <p:nvPr/>
        </p:nvPicPr>
        <p:blipFill>
          <a:blip r:embed="rId3"/>
          <a:stretch>
            <a:fillRect/>
          </a:stretch>
        </p:blipFill>
        <p:spPr>
          <a:xfrm>
            <a:off x="8895398" y="1693664"/>
            <a:ext cx="541615" cy="541615"/>
          </a:xfrm>
          <a:prstGeom prst="rect">
            <a:avLst/>
          </a:prstGeom>
        </p:spPr>
      </p:pic>
      <p:sp>
        <p:nvSpPr>
          <p:cNvPr id="12" name="Text 7"/>
          <p:cNvSpPr/>
          <p:nvPr/>
        </p:nvSpPr>
        <p:spPr>
          <a:xfrm>
            <a:off x="8895398" y="2451854"/>
            <a:ext cx="2325886" cy="712470"/>
          </a:xfrm>
          <a:prstGeom prst="rect">
            <a:avLst/>
          </a:prstGeom>
          <a:noFill/>
          <a:ln/>
        </p:spPr>
        <p:txBody>
          <a:bodyPr wrap="squar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Region Modifications</a:t>
            </a:r>
            <a:endParaRPr lang="en-US" sz="2200" dirty="0"/>
          </a:p>
        </p:txBody>
      </p:sp>
      <p:sp>
        <p:nvSpPr>
          <p:cNvPr id="13" name="Text 8"/>
          <p:cNvSpPr/>
          <p:nvPr/>
        </p:nvSpPr>
        <p:spPr>
          <a:xfrm>
            <a:off x="8895398" y="3294221"/>
            <a:ext cx="2325886" cy="104013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Modify multiple pixels using loops to create visible effects:</a:t>
            </a:r>
            <a:endParaRPr lang="en-US" sz="1700" dirty="0"/>
          </a:p>
        </p:txBody>
      </p:sp>
      <p:sp>
        <p:nvSpPr>
          <p:cNvPr id="14" name="Shape 9"/>
          <p:cNvSpPr/>
          <p:nvPr/>
        </p:nvSpPr>
        <p:spPr>
          <a:xfrm>
            <a:off x="8895398" y="4578072"/>
            <a:ext cx="2325886" cy="2058352"/>
          </a:xfrm>
          <a:prstGeom prst="roundRect">
            <a:avLst>
              <a:gd name="adj" fmla="val 9473"/>
            </a:avLst>
          </a:prstGeom>
          <a:solidFill>
            <a:srgbClr val="D2CFFC"/>
          </a:solidFill>
          <a:ln/>
        </p:spPr>
      </p:sp>
      <p:sp>
        <p:nvSpPr>
          <p:cNvPr id="15" name="Shape 10"/>
          <p:cNvSpPr/>
          <p:nvPr/>
        </p:nvSpPr>
        <p:spPr>
          <a:xfrm>
            <a:off x="8884682" y="4578072"/>
            <a:ext cx="2347317" cy="2058352"/>
          </a:xfrm>
          <a:prstGeom prst="roundRect">
            <a:avLst>
              <a:gd name="adj" fmla="val 1579"/>
            </a:avLst>
          </a:prstGeom>
          <a:solidFill>
            <a:srgbClr val="D2CFFC"/>
          </a:solidFill>
          <a:ln/>
        </p:spPr>
      </p:sp>
      <p:sp>
        <p:nvSpPr>
          <p:cNvPr id="16" name="Text 11"/>
          <p:cNvSpPr/>
          <p:nvPr/>
        </p:nvSpPr>
        <p:spPr>
          <a:xfrm>
            <a:off x="9101257" y="4740473"/>
            <a:ext cx="1914168" cy="173355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for y in range(50):</a:t>
            </a:r>
            <a:endParaRPr lang="en-US" sz="1700" dirty="0"/>
          </a:p>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    for x in range(50):</a:t>
            </a:r>
            <a:endParaRPr lang="en-US" sz="1700" dirty="0"/>
          </a:p>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        image[y, x] = [0, 0, 255]</a:t>
            </a:r>
            <a:endParaRPr lang="en-US" sz="1700" dirty="0"/>
          </a:p>
        </p:txBody>
      </p:sp>
      <p:sp>
        <p:nvSpPr>
          <p:cNvPr id="17" name="Text 12"/>
          <p:cNvSpPr/>
          <p:nvPr/>
        </p:nvSpPr>
        <p:spPr>
          <a:xfrm>
            <a:off x="8895398" y="6880146"/>
            <a:ext cx="2325886"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 This turns a 50×50 region red.</a:t>
            </a:r>
            <a:endParaRPr lang="en-US" sz="1700" dirty="0"/>
          </a:p>
        </p:txBody>
      </p:sp>
      <p:pic>
        <p:nvPicPr>
          <p:cNvPr id="18" name="Image 3" descr="preencoded.png">    </p:cNvPr>
          <p:cNvPicPr>
            <a:picLocks noChangeAspect="1"/>
          </p:cNvPicPr>
          <p:nvPr/>
        </p:nvPicPr>
        <p:blipFill>
          <a:blip r:embed="rId4"/>
          <a:stretch>
            <a:fillRect/>
          </a:stretch>
        </p:blipFill>
        <p:spPr>
          <a:xfrm>
            <a:off x="11546205" y="1693664"/>
            <a:ext cx="541615" cy="541615"/>
          </a:xfrm>
          <a:prstGeom prst="rect">
            <a:avLst/>
          </a:prstGeom>
        </p:spPr>
      </p:pic>
      <p:sp>
        <p:nvSpPr>
          <p:cNvPr id="19" name="Text 13"/>
          <p:cNvSpPr/>
          <p:nvPr/>
        </p:nvSpPr>
        <p:spPr>
          <a:xfrm>
            <a:off x="11546205" y="2451854"/>
            <a:ext cx="2325767"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Viewing Changes</a:t>
            </a:r>
            <a:endParaRPr lang="en-US" sz="2200" dirty="0"/>
          </a:p>
        </p:txBody>
      </p:sp>
      <p:sp>
        <p:nvSpPr>
          <p:cNvPr id="20" name="Text 14"/>
          <p:cNvSpPr/>
          <p:nvPr/>
        </p:nvSpPr>
        <p:spPr>
          <a:xfrm>
            <a:off x="11546205" y="2937986"/>
            <a:ext cx="2325767"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Display the modified image with:</a:t>
            </a:r>
            <a:endParaRPr lang="en-US" sz="1700" dirty="0"/>
          </a:p>
        </p:txBody>
      </p:sp>
      <p:sp>
        <p:nvSpPr>
          <p:cNvPr id="21" name="Shape 15"/>
          <p:cNvSpPr/>
          <p:nvPr/>
        </p:nvSpPr>
        <p:spPr>
          <a:xfrm>
            <a:off x="11546205" y="3875127"/>
            <a:ext cx="2325767" cy="2405063"/>
          </a:xfrm>
          <a:prstGeom prst="roundRect">
            <a:avLst>
              <a:gd name="adj" fmla="val 8384"/>
            </a:avLst>
          </a:prstGeom>
          <a:solidFill>
            <a:srgbClr val="D2CFFC"/>
          </a:solidFill>
          <a:ln/>
        </p:spPr>
      </p:sp>
      <p:sp>
        <p:nvSpPr>
          <p:cNvPr id="22" name="Shape 16"/>
          <p:cNvSpPr/>
          <p:nvPr/>
        </p:nvSpPr>
        <p:spPr>
          <a:xfrm>
            <a:off x="11535489" y="3875127"/>
            <a:ext cx="2347198" cy="2405063"/>
          </a:xfrm>
          <a:prstGeom prst="roundRect">
            <a:avLst>
              <a:gd name="adj" fmla="val 1385"/>
            </a:avLst>
          </a:prstGeom>
          <a:solidFill>
            <a:srgbClr val="D2CFFC"/>
          </a:solidFill>
          <a:ln/>
        </p:spPr>
      </p:sp>
      <p:sp>
        <p:nvSpPr>
          <p:cNvPr id="23" name="Text 17"/>
          <p:cNvSpPr/>
          <p:nvPr/>
        </p:nvSpPr>
        <p:spPr>
          <a:xfrm>
            <a:off x="11752064" y="4037528"/>
            <a:ext cx="1914049" cy="208026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cv2.imshow("Modified Image", image)</a:t>
            </a:r>
            <a:endParaRPr lang="en-US" sz="1700" dirty="0"/>
          </a:p>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cv2.waitKey(0)</a:t>
            </a:r>
            <a:endParaRPr lang="en-US" sz="1700" dirty="0"/>
          </a:p>
          <a:p>
            <a:pPr algn="l" indent="0" marL="0">
              <a:lnSpc>
                <a:spcPts val="2700"/>
              </a:lnSpc>
              <a:buNone/>
            </a:pPr>
            <a:r>
              <a:rPr lang="en-US" sz="1700" dirty="0">
                <a:solidFill>
                  <a:srgbClr val="272525"/>
                </a:solidFill>
                <a:highlight>
                  <a:srgbClr val="D2CFFC"/>
                </a:highlight>
                <a:latin typeface="Consolas" pitchFamily="34" charset="0"/>
                <a:ea typeface="Consolas" pitchFamily="34" charset="-122"/>
                <a:cs typeface="Consolas" pitchFamily="34" charset="-120"/>
              </a:rPr>
              <a:t>cv2.destroyAllWindows()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92190" y="476369"/>
            <a:ext cx="5261015" cy="569357"/>
          </a:xfrm>
          <a:prstGeom prst="rect">
            <a:avLst/>
          </a:prstGeom>
          <a:noFill/>
          <a:ln/>
        </p:spPr>
        <p:txBody>
          <a:bodyPr wrap="none" lIns="0" tIns="0" rIns="0" bIns="0" rtlCol="0" anchor="t"/>
          <a:lstStyle/>
          <a:p>
            <a:pPr indent="0" marL="0">
              <a:lnSpc>
                <a:spcPts val="4450"/>
              </a:lnSpc>
              <a:buNone/>
            </a:pPr>
            <a:r>
              <a:rPr lang="en-US" sz="3550" b="1" dirty="0">
                <a:solidFill>
                  <a:srgbClr val="7068F4"/>
                </a:solidFill>
                <a:latin typeface="Barlow Bold" pitchFamily="34" charset="0"/>
                <a:ea typeface="Barlow Bold" pitchFamily="34" charset="-122"/>
                <a:cs typeface="Barlow Bold" pitchFamily="34" charset="-120"/>
              </a:rPr>
              <a:t>Getting Image Dimensions</a:t>
            </a:r>
            <a:endParaRPr lang="en-US" sz="3550" dirty="0"/>
          </a:p>
        </p:txBody>
      </p:sp>
      <p:pic>
        <p:nvPicPr>
          <p:cNvPr id="4" name="Image 1" descr="preencoded.png">    </p:cNvPr>
          <p:cNvPicPr>
            <a:picLocks noChangeAspect="1"/>
          </p:cNvPicPr>
          <p:nvPr/>
        </p:nvPicPr>
        <p:blipFill>
          <a:blip r:embed="rId2"/>
          <a:stretch>
            <a:fillRect/>
          </a:stretch>
        </p:blipFill>
        <p:spPr>
          <a:xfrm>
            <a:off x="6092190" y="1305282"/>
            <a:ext cx="865465" cy="2214205"/>
          </a:xfrm>
          <a:prstGeom prst="rect">
            <a:avLst/>
          </a:prstGeom>
        </p:spPr>
      </p:pic>
      <p:sp>
        <p:nvSpPr>
          <p:cNvPr id="5" name="Text 1"/>
          <p:cNvSpPr/>
          <p:nvPr/>
        </p:nvSpPr>
        <p:spPr>
          <a:xfrm>
            <a:off x="7217212" y="1478280"/>
            <a:ext cx="2354104" cy="284678"/>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Access Shape Property</a:t>
            </a:r>
            <a:endParaRPr lang="en-US" sz="1750" dirty="0"/>
          </a:p>
        </p:txBody>
      </p:sp>
      <p:sp>
        <p:nvSpPr>
          <p:cNvPr id="6" name="Text 2"/>
          <p:cNvSpPr/>
          <p:nvPr/>
        </p:nvSpPr>
        <p:spPr>
          <a:xfrm>
            <a:off x="7217212" y="1866781"/>
            <a:ext cx="680739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latin typeface="Montserrat" pitchFamily="34" charset="0"/>
                <a:ea typeface="Montserrat" pitchFamily="34" charset="-122"/>
                <a:cs typeface="Montserrat" pitchFamily="34" charset="-120"/>
              </a:rPr>
              <a:t>Use the shape property to get image dimensions:</a:t>
            </a:r>
            <a:endParaRPr lang="en-US" sz="1350" dirty="0"/>
          </a:p>
        </p:txBody>
      </p:sp>
      <p:sp>
        <p:nvSpPr>
          <p:cNvPr id="7" name="Shape 3"/>
          <p:cNvSpPr/>
          <p:nvPr/>
        </p:nvSpPr>
        <p:spPr>
          <a:xfrm>
            <a:off x="7217212" y="2338387"/>
            <a:ext cx="6807398" cy="536496"/>
          </a:xfrm>
          <a:prstGeom prst="roundRect">
            <a:avLst>
              <a:gd name="adj" fmla="val 29041"/>
            </a:avLst>
          </a:prstGeom>
          <a:solidFill>
            <a:srgbClr val="D2CFFC"/>
          </a:solidFill>
          <a:ln/>
        </p:spPr>
      </p:sp>
      <p:sp>
        <p:nvSpPr>
          <p:cNvPr id="8" name="Shape 4"/>
          <p:cNvSpPr/>
          <p:nvPr/>
        </p:nvSpPr>
        <p:spPr>
          <a:xfrm>
            <a:off x="7208639" y="2338387"/>
            <a:ext cx="6824543" cy="536496"/>
          </a:xfrm>
          <a:prstGeom prst="roundRect">
            <a:avLst>
              <a:gd name="adj" fmla="val 4840"/>
            </a:avLst>
          </a:prstGeom>
          <a:solidFill>
            <a:srgbClr val="D2CFFC"/>
          </a:solidFill>
          <a:ln/>
        </p:spPr>
      </p:sp>
      <p:sp>
        <p:nvSpPr>
          <p:cNvPr id="9" name="Text 5"/>
          <p:cNvSpPr/>
          <p:nvPr/>
        </p:nvSpPr>
        <p:spPr>
          <a:xfrm>
            <a:off x="7381637" y="2468166"/>
            <a:ext cx="647854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highlight>
                  <a:srgbClr val="D2CFFC"/>
                </a:highlight>
                <a:latin typeface="Consolas" pitchFamily="34" charset="0"/>
                <a:ea typeface="Consolas" pitchFamily="34" charset="-122"/>
                <a:cs typeface="Consolas" pitchFamily="34" charset="-120"/>
              </a:rPr>
              <a:t>dimensions = image.shape</a:t>
            </a:r>
            <a:endParaRPr lang="en-US" sz="1350" dirty="0"/>
          </a:p>
        </p:txBody>
      </p:sp>
      <p:sp>
        <p:nvSpPr>
          <p:cNvPr id="10" name="Text 6"/>
          <p:cNvSpPr/>
          <p:nvPr/>
        </p:nvSpPr>
        <p:spPr>
          <a:xfrm>
            <a:off x="7217212" y="3069550"/>
            <a:ext cx="680739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latin typeface="Montserrat" pitchFamily="34" charset="0"/>
                <a:ea typeface="Montserrat" pitchFamily="34" charset="-122"/>
                <a:cs typeface="Montserrat" pitchFamily="34" charset="-120"/>
              </a:rPr>
              <a:t> For color images, this returns a tuple of (height, width, channels).</a:t>
            </a:r>
            <a:endParaRPr lang="en-US" sz="1350" dirty="0"/>
          </a:p>
        </p:txBody>
      </p:sp>
      <p:pic>
        <p:nvPicPr>
          <p:cNvPr id="11" name="Image 2" descr="preencoded.png">    </p:cNvPr>
          <p:cNvPicPr>
            <a:picLocks noChangeAspect="1"/>
          </p:cNvPicPr>
          <p:nvPr/>
        </p:nvPicPr>
        <p:blipFill>
          <a:blip r:embed="rId3"/>
          <a:stretch>
            <a:fillRect/>
          </a:stretch>
        </p:blipFill>
        <p:spPr>
          <a:xfrm>
            <a:off x="6092190" y="3519488"/>
            <a:ext cx="865465" cy="2945368"/>
          </a:xfrm>
          <a:prstGeom prst="rect">
            <a:avLst/>
          </a:prstGeom>
        </p:spPr>
      </p:pic>
      <p:sp>
        <p:nvSpPr>
          <p:cNvPr id="12" name="Text 7"/>
          <p:cNvSpPr/>
          <p:nvPr/>
        </p:nvSpPr>
        <p:spPr>
          <a:xfrm>
            <a:off x="7217212" y="3692485"/>
            <a:ext cx="2488287" cy="284678"/>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Extract Individual Values</a:t>
            </a:r>
            <a:endParaRPr lang="en-US" sz="1750" dirty="0"/>
          </a:p>
        </p:txBody>
      </p:sp>
      <p:sp>
        <p:nvSpPr>
          <p:cNvPr id="13" name="Text 8"/>
          <p:cNvSpPr/>
          <p:nvPr/>
        </p:nvSpPr>
        <p:spPr>
          <a:xfrm>
            <a:off x="7217212" y="4080986"/>
            <a:ext cx="680739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latin typeface="Montserrat" pitchFamily="34" charset="0"/>
                <a:ea typeface="Montserrat" pitchFamily="34" charset="-122"/>
                <a:cs typeface="Montserrat" pitchFamily="34" charset="-120"/>
              </a:rPr>
              <a:t>Unpack the dimensions:</a:t>
            </a:r>
            <a:endParaRPr lang="en-US" sz="1350" dirty="0"/>
          </a:p>
        </p:txBody>
      </p:sp>
      <p:sp>
        <p:nvSpPr>
          <p:cNvPr id="14" name="Shape 9"/>
          <p:cNvSpPr/>
          <p:nvPr/>
        </p:nvSpPr>
        <p:spPr>
          <a:xfrm>
            <a:off x="7217212" y="4552593"/>
            <a:ext cx="6807398" cy="536496"/>
          </a:xfrm>
          <a:prstGeom prst="roundRect">
            <a:avLst>
              <a:gd name="adj" fmla="val 29041"/>
            </a:avLst>
          </a:prstGeom>
          <a:solidFill>
            <a:srgbClr val="D2CFFC"/>
          </a:solidFill>
          <a:ln/>
        </p:spPr>
      </p:sp>
      <p:sp>
        <p:nvSpPr>
          <p:cNvPr id="15" name="Shape 10"/>
          <p:cNvSpPr/>
          <p:nvPr/>
        </p:nvSpPr>
        <p:spPr>
          <a:xfrm>
            <a:off x="7208639" y="4552593"/>
            <a:ext cx="6824543" cy="536496"/>
          </a:xfrm>
          <a:prstGeom prst="roundRect">
            <a:avLst>
              <a:gd name="adj" fmla="val 4840"/>
            </a:avLst>
          </a:prstGeom>
          <a:solidFill>
            <a:srgbClr val="D2CFFC"/>
          </a:solidFill>
          <a:ln/>
        </p:spPr>
      </p:sp>
      <p:sp>
        <p:nvSpPr>
          <p:cNvPr id="16" name="Text 11"/>
          <p:cNvSpPr/>
          <p:nvPr/>
        </p:nvSpPr>
        <p:spPr>
          <a:xfrm>
            <a:off x="7381637" y="4682371"/>
            <a:ext cx="647854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highlight>
                  <a:srgbClr val="D2CFFC"/>
                </a:highlight>
                <a:latin typeface="Consolas" pitchFamily="34" charset="0"/>
                <a:ea typeface="Consolas" pitchFamily="34" charset="-122"/>
                <a:cs typeface="Consolas" pitchFamily="34" charset="-120"/>
              </a:rPr>
              <a:t>height, width, channels = image.shape</a:t>
            </a:r>
            <a:endParaRPr lang="en-US" sz="1350" dirty="0"/>
          </a:p>
        </p:txBody>
      </p:sp>
      <p:sp>
        <p:nvSpPr>
          <p:cNvPr id="17" name="Text 12"/>
          <p:cNvSpPr/>
          <p:nvPr/>
        </p:nvSpPr>
        <p:spPr>
          <a:xfrm>
            <a:off x="7217212" y="5283756"/>
            <a:ext cx="680739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latin typeface="Montserrat" pitchFamily="34" charset="0"/>
                <a:ea typeface="Montserrat" pitchFamily="34" charset="-122"/>
                <a:cs typeface="Montserrat" pitchFamily="34" charset="-120"/>
              </a:rPr>
              <a:t> For grayscale images, use:</a:t>
            </a:r>
            <a:endParaRPr lang="en-US" sz="1350" dirty="0"/>
          </a:p>
        </p:txBody>
      </p:sp>
      <p:sp>
        <p:nvSpPr>
          <p:cNvPr id="18" name="Shape 13"/>
          <p:cNvSpPr/>
          <p:nvPr/>
        </p:nvSpPr>
        <p:spPr>
          <a:xfrm>
            <a:off x="7217212" y="5755362"/>
            <a:ext cx="6807398" cy="536496"/>
          </a:xfrm>
          <a:prstGeom prst="roundRect">
            <a:avLst>
              <a:gd name="adj" fmla="val 29041"/>
            </a:avLst>
          </a:prstGeom>
          <a:solidFill>
            <a:srgbClr val="D2CFFC"/>
          </a:solidFill>
          <a:ln/>
        </p:spPr>
      </p:sp>
      <p:sp>
        <p:nvSpPr>
          <p:cNvPr id="19" name="Shape 14"/>
          <p:cNvSpPr/>
          <p:nvPr/>
        </p:nvSpPr>
        <p:spPr>
          <a:xfrm>
            <a:off x="7208639" y="5755362"/>
            <a:ext cx="6824543" cy="536496"/>
          </a:xfrm>
          <a:prstGeom prst="roundRect">
            <a:avLst>
              <a:gd name="adj" fmla="val 4840"/>
            </a:avLst>
          </a:prstGeom>
          <a:solidFill>
            <a:srgbClr val="D2CFFC"/>
          </a:solidFill>
          <a:ln/>
        </p:spPr>
      </p:sp>
      <p:sp>
        <p:nvSpPr>
          <p:cNvPr id="20" name="Text 15"/>
          <p:cNvSpPr/>
          <p:nvPr/>
        </p:nvSpPr>
        <p:spPr>
          <a:xfrm>
            <a:off x="7381637" y="5885140"/>
            <a:ext cx="6478548" cy="276939"/>
          </a:xfrm>
          <a:prstGeom prst="rect">
            <a:avLst/>
          </a:prstGeom>
          <a:noFill/>
          <a:ln/>
        </p:spPr>
        <p:txBody>
          <a:bodyPr wrap="none" lIns="0" tIns="0" rIns="0" bIns="0" rtlCol="0" anchor="t"/>
          <a:lstStyle/>
          <a:p>
            <a:pPr algn="l" indent="0" marL="0">
              <a:lnSpc>
                <a:spcPts val="2150"/>
              </a:lnSpc>
              <a:buNone/>
            </a:pPr>
            <a:r>
              <a:rPr lang="en-US" sz="1350" dirty="0">
                <a:solidFill>
                  <a:srgbClr val="272525"/>
                </a:solidFill>
                <a:highlight>
                  <a:srgbClr val="D2CFFC"/>
                </a:highlight>
                <a:latin typeface="Consolas" pitchFamily="34" charset="0"/>
                <a:ea typeface="Consolas" pitchFamily="34" charset="-122"/>
                <a:cs typeface="Consolas" pitchFamily="34" charset="-120"/>
              </a:rPr>
              <a:t>height, width = gray_image.shape</a:t>
            </a:r>
            <a:endParaRPr lang="en-US" sz="1350" dirty="0"/>
          </a:p>
        </p:txBody>
      </p:sp>
      <p:pic>
        <p:nvPicPr>
          <p:cNvPr id="21" name="Image 3" descr="preencoded.png">    </p:cNvPr>
          <p:cNvPicPr>
            <a:picLocks noChangeAspect="1"/>
          </p:cNvPicPr>
          <p:nvPr/>
        </p:nvPicPr>
        <p:blipFill>
          <a:blip r:embed="rId4"/>
          <a:stretch>
            <a:fillRect/>
          </a:stretch>
        </p:blipFill>
        <p:spPr>
          <a:xfrm>
            <a:off x="6092190" y="6464856"/>
            <a:ext cx="865465" cy="1288375"/>
          </a:xfrm>
          <a:prstGeom prst="rect">
            <a:avLst/>
          </a:prstGeom>
        </p:spPr>
      </p:pic>
      <p:sp>
        <p:nvSpPr>
          <p:cNvPr id="22" name="Text 16"/>
          <p:cNvSpPr/>
          <p:nvPr/>
        </p:nvSpPr>
        <p:spPr>
          <a:xfrm>
            <a:off x="7217212" y="6637853"/>
            <a:ext cx="2277785" cy="284678"/>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Use In Your Code</a:t>
            </a:r>
            <a:endParaRPr lang="en-US" sz="1750" dirty="0"/>
          </a:p>
        </p:txBody>
      </p:sp>
      <p:sp>
        <p:nvSpPr>
          <p:cNvPr id="23" name="Text 17"/>
          <p:cNvSpPr/>
          <p:nvPr/>
        </p:nvSpPr>
        <p:spPr>
          <a:xfrm>
            <a:off x="7217212" y="7026354"/>
            <a:ext cx="6807398" cy="553879"/>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Montserrat" pitchFamily="34" charset="0"/>
                <a:ea typeface="Montserrat" pitchFamily="34" charset="-122"/>
                <a:cs typeface="Montserrat" pitchFamily="34" charset="-120"/>
              </a:rPr>
              <a:t>Knowing dimensions helps ensure operations stay within image boundaries and allows for dynamic processing based on image size.</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1748" y="512088"/>
            <a:ext cx="5050869" cy="612577"/>
          </a:xfrm>
          <a:prstGeom prst="rect">
            <a:avLst/>
          </a:prstGeom>
          <a:noFill/>
          <a:ln/>
        </p:spPr>
        <p:txBody>
          <a:bodyPr wrap="none" lIns="0" tIns="0" rIns="0" bIns="0" rtlCol="0" anchor="t"/>
          <a:lstStyle/>
          <a:p>
            <a:pPr indent="0" marL="0">
              <a:lnSpc>
                <a:spcPts val="4800"/>
              </a:lnSpc>
              <a:buNone/>
            </a:pPr>
            <a:r>
              <a:rPr lang="en-US" sz="3850" b="1" dirty="0">
                <a:solidFill>
                  <a:srgbClr val="7068F4"/>
                </a:solidFill>
                <a:latin typeface="Barlow Bold" pitchFamily="34" charset="0"/>
                <a:ea typeface="Barlow Bold" pitchFamily="34" charset="-122"/>
                <a:cs typeface="Barlow Bold" pitchFamily="34" charset="-120"/>
              </a:rPr>
              <a:t>Region of Interest (ROI)</a:t>
            </a:r>
            <a:endParaRPr lang="en-US" sz="3850" dirty="0"/>
          </a:p>
        </p:txBody>
      </p:sp>
      <p:sp>
        <p:nvSpPr>
          <p:cNvPr id="4" name="Shape 1"/>
          <p:cNvSpPr/>
          <p:nvPr/>
        </p:nvSpPr>
        <p:spPr>
          <a:xfrm>
            <a:off x="861179" y="1403985"/>
            <a:ext cx="22860" cy="6313527"/>
          </a:xfrm>
          <a:prstGeom prst="roundRect">
            <a:avLst>
              <a:gd name="adj" fmla="val 733152"/>
            </a:avLst>
          </a:prstGeom>
          <a:solidFill>
            <a:srgbClr val="C1C3D0"/>
          </a:solidFill>
          <a:ln/>
        </p:spPr>
      </p:sp>
      <p:sp>
        <p:nvSpPr>
          <p:cNvPr id="5" name="Shape 2"/>
          <p:cNvSpPr/>
          <p:nvPr/>
        </p:nvSpPr>
        <p:spPr>
          <a:xfrm>
            <a:off x="1047810" y="1811417"/>
            <a:ext cx="558641" cy="22860"/>
          </a:xfrm>
          <a:prstGeom prst="roundRect">
            <a:avLst>
              <a:gd name="adj" fmla="val 733152"/>
            </a:avLst>
          </a:prstGeom>
          <a:solidFill>
            <a:srgbClr val="C1C3D0"/>
          </a:solidFill>
          <a:ln/>
        </p:spPr>
      </p:sp>
      <p:sp>
        <p:nvSpPr>
          <p:cNvPr id="6" name="Shape 3"/>
          <p:cNvSpPr/>
          <p:nvPr/>
        </p:nvSpPr>
        <p:spPr>
          <a:xfrm>
            <a:off x="651689" y="1613416"/>
            <a:ext cx="418981" cy="418981"/>
          </a:xfrm>
          <a:prstGeom prst="roundRect">
            <a:avLst>
              <a:gd name="adj" fmla="val 40001"/>
            </a:avLst>
          </a:prstGeom>
          <a:solidFill>
            <a:srgbClr val="EEEFF5"/>
          </a:solidFill>
          <a:ln/>
          <a:effectLst>
            <a:outerShdw sx="100000" sy="100000" kx="0" ky="0" algn="bl" rotWithShape="0" blurRad="45720" dist="22860" dir="13500000">
              <a:srgbClr val="ffffff">
                <a:alpha val="70000"/>
              </a:srgbClr>
            </a:outerShdw>
          </a:effectLst>
        </p:spPr>
      </p:sp>
      <p:sp>
        <p:nvSpPr>
          <p:cNvPr id="7" name="Text 4"/>
          <p:cNvSpPr/>
          <p:nvPr/>
        </p:nvSpPr>
        <p:spPr>
          <a:xfrm>
            <a:off x="714137" y="1639133"/>
            <a:ext cx="293965" cy="367427"/>
          </a:xfrm>
          <a:prstGeom prst="rect">
            <a:avLst/>
          </a:prstGeom>
          <a:noFill/>
          <a:ln/>
        </p:spPr>
        <p:txBody>
          <a:bodyPr wrap="none" lIns="0" tIns="0" rIns="0" bIns="0" rtlCol="0" anchor="t"/>
          <a:lstStyle/>
          <a:p>
            <a:pPr algn="ctr" indent="0" marL="0">
              <a:lnSpc>
                <a:spcPts val="2300"/>
              </a:lnSpc>
              <a:buNone/>
            </a:pPr>
            <a:r>
              <a:rPr lang="en-US" sz="2300" b="1" dirty="0">
                <a:solidFill>
                  <a:srgbClr val="272525"/>
                </a:solidFill>
                <a:latin typeface="Barlow Bold" pitchFamily="34" charset="0"/>
                <a:ea typeface="Barlow Bold" pitchFamily="34" charset="-122"/>
                <a:cs typeface="Barlow Bold" pitchFamily="34" charset="-120"/>
              </a:rPr>
              <a:t>1</a:t>
            </a:r>
            <a:endParaRPr lang="en-US" sz="2300" dirty="0"/>
          </a:p>
        </p:txBody>
      </p:sp>
      <p:sp>
        <p:nvSpPr>
          <p:cNvPr id="8" name="Text 5"/>
          <p:cNvSpPr/>
          <p:nvPr/>
        </p:nvSpPr>
        <p:spPr>
          <a:xfrm>
            <a:off x="1792248" y="1590199"/>
            <a:ext cx="2450187" cy="306229"/>
          </a:xfrm>
          <a:prstGeom prst="rect">
            <a:avLst/>
          </a:prstGeom>
          <a:noFill/>
          <a:ln/>
        </p:spPr>
        <p:txBody>
          <a:bodyPr wrap="none" lIns="0" tIns="0" rIns="0" bIns="0" rtlCol="0" anchor="t"/>
          <a:lstStyle/>
          <a:p>
            <a:pPr algn="l" indent="0" marL="0">
              <a:lnSpc>
                <a:spcPts val="2400"/>
              </a:lnSpc>
              <a:buNone/>
            </a:pPr>
            <a:r>
              <a:rPr lang="en-US" sz="1900" b="1" dirty="0">
                <a:solidFill>
                  <a:srgbClr val="272525"/>
                </a:solidFill>
                <a:latin typeface="Barlow Bold" pitchFamily="34" charset="0"/>
                <a:ea typeface="Barlow Bold" pitchFamily="34" charset="-122"/>
                <a:cs typeface="Barlow Bold" pitchFamily="34" charset="-120"/>
              </a:rPr>
              <a:t>Define Region</a:t>
            </a:r>
            <a:endParaRPr lang="en-US" sz="1900" dirty="0"/>
          </a:p>
        </p:txBody>
      </p:sp>
      <p:sp>
        <p:nvSpPr>
          <p:cNvPr id="9" name="Text 6"/>
          <p:cNvSpPr/>
          <p:nvPr/>
        </p:nvSpPr>
        <p:spPr>
          <a:xfrm>
            <a:off x="1792248" y="2008108"/>
            <a:ext cx="6700004" cy="893683"/>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Montserrat" pitchFamily="34" charset="0"/>
                <a:ea typeface="Montserrat" pitchFamily="34" charset="-122"/>
                <a:cs typeface="Montserrat" pitchFamily="34" charset="-120"/>
              </a:rPr>
              <a:t>Identify the coordinates for your region of interest. For example, to extract a face from an image, determine the approximate coordinates (x1, y1) for the top-left corner and (x2, y2) for the bottom-right corner.</a:t>
            </a:r>
            <a:endParaRPr lang="en-US" sz="1450" dirty="0"/>
          </a:p>
        </p:txBody>
      </p:sp>
      <p:sp>
        <p:nvSpPr>
          <p:cNvPr id="10" name="Shape 7"/>
          <p:cNvSpPr/>
          <p:nvPr/>
        </p:nvSpPr>
        <p:spPr>
          <a:xfrm>
            <a:off x="1047810" y="3681651"/>
            <a:ext cx="558641" cy="22860"/>
          </a:xfrm>
          <a:prstGeom prst="roundRect">
            <a:avLst>
              <a:gd name="adj" fmla="val 733152"/>
            </a:avLst>
          </a:prstGeom>
          <a:solidFill>
            <a:srgbClr val="C1C3D0"/>
          </a:solidFill>
          <a:ln/>
        </p:spPr>
      </p:sp>
      <p:sp>
        <p:nvSpPr>
          <p:cNvPr id="11" name="Shape 8"/>
          <p:cNvSpPr/>
          <p:nvPr/>
        </p:nvSpPr>
        <p:spPr>
          <a:xfrm>
            <a:off x="651689" y="3483650"/>
            <a:ext cx="418981" cy="418981"/>
          </a:xfrm>
          <a:prstGeom prst="roundRect">
            <a:avLst>
              <a:gd name="adj" fmla="val 40001"/>
            </a:avLst>
          </a:prstGeom>
          <a:solidFill>
            <a:srgbClr val="EEEFF5"/>
          </a:solidFill>
          <a:ln/>
          <a:effectLst>
            <a:outerShdw sx="100000" sy="100000" kx="0" ky="0" algn="bl" rotWithShape="0" blurRad="45720" dist="22860" dir="13500000">
              <a:srgbClr val="ffffff">
                <a:alpha val="70000"/>
              </a:srgbClr>
            </a:outerShdw>
          </a:effectLst>
        </p:spPr>
      </p:sp>
      <p:sp>
        <p:nvSpPr>
          <p:cNvPr id="12" name="Text 9"/>
          <p:cNvSpPr/>
          <p:nvPr/>
        </p:nvSpPr>
        <p:spPr>
          <a:xfrm>
            <a:off x="714137" y="3509367"/>
            <a:ext cx="293965" cy="367427"/>
          </a:xfrm>
          <a:prstGeom prst="rect">
            <a:avLst/>
          </a:prstGeom>
          <a:noFill/>
          <a:ln/>
        </p:spPr>
        <p:txBody>
          <a:bodyPr wrap="none" lIns="0" tIns="0" rIns="0" bIns="0" rtlCol="0" anchor="t"/>
          <a:lstStyle/>
          <a:p>
            <a:pPr algn="ctr" indent="0" marL="0">
              <a:lnSpc>
                <a:spcPts val="2300"/>
              </a:lnSpc>
              <a:buNone/>
            </a:pPr>
            <a:r>
              <a:rPr lang="en-US" sz="2300" b="1" dirty="0">
                <a:solidFill>
                  <a:srgbClr val="272525"/>
                </a:solidFill>
                <a:latin typeface="Barlow Bold" pitchFamily="34" charset="0"/>
                <a:ea typeface="Barlow Bold" pitchFamily="34" charset="-122"/>
                <a:cs typeface="Barlow Bold" pitchFamily="34" charset="-120"/>
              </a:rPr>
              <a:t>2</a:t>
            </a:r>
            <a:endParaRPr lang="en-US" sz="2300" dirty="0"/>
          </a:p>
        </p:txBody>
      </p:sp>
      <p:sp>
        <p:nvSpPr>
          <p:cNvPr id="13" name="Text 10"/>
          <p:cNvSpPr/>
          <p:nvPr/>
        </p:nvSpPr>
        <p:spPr>
          <a:xfrm>
            <a:off x="1792248" y="3460433"/>
            <a:ext cx="2450187" cy="306229"/>
          </a:xfrm>
          <a:prstGeom prst="rect">
            <a:avLst/>
          </a:prstGeom>
          <a:noFill/>
          <a:ln/>
        </p:spPr>
        <p:txBody>
          <a:bodyPr wrap="none" lIns="0" tIns="0" rIns="0" bIns="0" rtlCol="0" anchor="t"/>
          <a:lstStyle/>
          <a:p>
            <a:pPr algn="l" indent="0" marL="0">
              <a:lnSpc>
                <a:spcPts val="2400"/>
              </a:lnSpc>
              <a:buNone/>
            </a:pPr>
            <a:r>
              <a:rPr lang="en-US" sz="1900" b="1" dirty="0">
                <a:solidFill>
                  <a:srgbClr val="272525"/>
                </a:solidFill>
                <a:latin typeface="Barlow Bold" pitchFamily="34" charset="0"/>
                <a:ea typeface="Barlow Bold" pitchFamily="34" charset="-122"/>
                <a:cs typeface="Barlow Bold" pitchFamily="34" charset="-120"/>
              </a:rPr>
              <a:t>Extract Region</a:t>
            </a:r>
            <a:endParaRPr lang="en-US" sz="1900" dirty="0"/>
          </a:p>
        </p:txBody>
      </p:sp>
      <p:sp>
        <p:nvSpPr>
          <p:cNvPr id="14" name="Text 11"/>
          <p:cNvSpPr/>
          <p:nvPr/>
        </p:nvSpPr>
        <p:spPr>
          <a:xfrm>
            <a:off x="1792248" y="3878342"/>
            <a:ext cx="6700004" cy="297894"/>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Montserrat" pitchFamily="34" charset="0"/>
                <a:ea typeface="Montserrat" pitchFamily="34" charset="-122"/>
                <a:cs typeface="Montserrat" pitchFamily="34" charset="-120"/>
              </a:rPr>
              <a:t>Use image slicing to extract the region:</a:t>
            </a:r>
            <a:endParaRPr lang="en-US" sz="1450" dirty="0"/>
          </a:p>
        </p:txBody>
      </p:sp>
      <p:sp>
        <p:nvSpPr>
          <p:cNvPr id="15" name="Shape 12"/>
          <p:cNvSpPr/>
          <p:nvPr/>
        </p:nvSpPr>
        <p:spPr>
          <a:xfrm>
            <a:off x="1792248" y="4385667"/>
            <a:ext cx="6700004" cy="577215"/>
          </a:xfrm>
          <a:prstGeom prst="roundRect">
            <a:avLst>
              <a:gd name="adj" fmla="val 29036"/>
            </a:avLst>
          </a:prstGeom>
          <a:solidFill>
            <a:srgbClr val="D2CFFC"/>
          </a:solidFill>
          <a:ln/>
        </p:spPr>
      </p:sp>
      <p:sp>
        <p:nvSpPr>
          <p:cNvPr id="16" name="Shape 13"/>
          <p:cNvSpPr/>
          <p:nvPr/>
        </p:nvSpPr>
        <p:spPr>
          <a:xfrm>
            <a:off x="1782961" y="4385667"/>
            <a:ext cx="6718578" cy="577215"/>
          </a:xfrm>
          <a:prstGeom prst="roundRect">
            <a:avLst>
              <a:gd name="adj" fmla="val 4839"/>
            </a:avLst>
          </a:prstGeom>
          <a:solidFill>
            <a:srgbClr val="D2CFFC"/>
          </a:solidFill>
          <a:ln/>
        </p:spPr>
      </p:sp>
      <p:sp>
        <p:nvSpPr>
          <p:cNvPr id="17" name="Text 14"/>
          <p:cNvSpPr/>
          <p:nvPr/>
        </p:nvSpPr>
        <p:spPr>
          <a:xfrm>
            <a:off x="1969175" y="4525328"/>
            <a:ext cx="6346150" cy="297894"/>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D2CFFC"/>
                </a:highlight>
                <a:latin typeface="Consolas" pitchFamily="34" charset="0"/>
                <a:ea typeface="Consolas" pitchFamily="34" charset="-122"/>
                <a:cs typeface="Consolas" pitchFamily="34" charset="-120"/>
              </a:rPr>
              <a:t>roi = image[y1:y2, x1:x2]</a:t>
            </a:r>
            <a:endParaRPr lang="en-US" sz="1450" dirty="0"/>
          </a:p>
        </p:txBody>
      </p:sp>
      <p:sp>
        <p:nvSpPr>
          <p:cNvPr id="18" name="Text 15"/>
          <p:cNvSpPr/>
          <p:nvPr/>
        </p:nvSpPr>
        <p:spPr>
          <a:xfrm>
            <a:off x="1792248" y="5172313"/>
            <a:ext cx="6700004" cy="297894"/>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Montserrat" pitchFamily="34" charset="0"/>
                <a:ea typeface="Montserrat" pitchFamily="34" charset="-122"/>
                <a:cs typeface="Montserrat" pitchFamily="34" charset="-120"/>
              </a:rPr>
              <a:t> This creates a new image containing only the specified area.</a:t>
            </a:r>
            <a:endParaRPr lang="en-US" sz="1450" dirty="0"/>
          </a:p>
        </p:txBody>
      </p:sp>
      <p:sp>
        <p:nvSpPr>
          <p:cNvPr id="19" name="Shape 16"/>
          <p:cNvSpPr/>
          <p:nvPr/>
        </p:nvSpPr>
        <p:spPr>
          <a:xfrm>
            <a:off x="1047810" y="6250067"/>
            <a:ext cx="558641" cy="22860"/>
          </a:xfrm>
          <a:prstGeom prst="roundRect">
            <a:avLst>
              <a:gd name="adj" fmla="val 733152"/>
            </a:avLst>
          </a:prstGeom>
          <a:solidFill>
            <a:srgbClr val="C1C3D0"/>
          </a:solidFill>
          <a:ln/>
        </p:spPr>
      </p:sp>
      <p:sp>
        <p:nvSpPr>
          <p:cNvPr id="20" name="Shape 17"/>
          <p:cNvSpPr/>
          <p:nvPr/>
        </p:nvSpPr>
        <p:spPr>
          <a:xfrm>
            <a:off x="651689" y="6052066"/>
            <a:ext cx="418981" cy="418981"/>
          </a:xfrm>
          <a:prstGeom prst="roundRect">
            <a:avLst>
              <a:gd name="adj" fmla="val 40001"/>
            </a:avLst>
          </a:prstGeom>
          <a:solidFill>
            <a:srgbClr val="EEEFF5"/>
          </a:solidFill>
          <a:ln/>
          <a:effectLst>
            <a:outerShdw sx="100000" sy="100000" kx="0" ky="0" algn="bl" rotWithShape="0" blurRad="45720" dist="22860" dir="13500000">
              <a:srgbClr val="ffffff">
                <a:alpha val="70000"/>
              </a:srgbClr>
            </a:outerShdw>
          </a:effectLst>
        </p:spPr>
      </p:sp>
      <p:sp>
        <p:nvSpPr>
          <p:cNvPr id="21" name="Text 18"/>
          <p:cNvSpPr/>
          <p:nvPr/>
        </p:nvSpPr>
        <p:spPr>
          <a:xfrm>
            <a:off x="714137" y="6077783"/>
            <a:ext cx="293965" cy="367427"/>
          </a:xfrm>
          <a:prstGeom prst="rect">
            <a:avLst/>
          </a:prstGeom>
          <a:noFill/>
          <a:ln/>
        </p:spPr>
        <p:txBody>
          <a:bodyPr wrap="none" lIns="0" tIns="0" rIns="0" bIns="0" rtlCol="0" anchor="t"/>
          <a:lstStyle/>
          <a:p>
            <a:pPr algn="ctr" indent="0" marL="0">
              <a:lnSpc>
                <a:spcPts val="2300"/>
              </a:lnSpc>
              <a:buNone/>
            </a:pPr>
            <a:r>
              <a:rPr lang="en-US" sz="2300" b="1" dirty="0">
                <a:solidFill>
                  <a:srgbClr val="272525"/>
                </a:solidFill>
                <a:latin typeface="Barlow Bold" pitchFamily="34" charset="0"/>
                <a:ea typeface="Barlow Bold" pitchFamily="34" charset="-122"/>
                <a:cs typeface="Barlow Bold" pitchFamily="34" charset="-120"/>
              </a:rPr>
              <a:t>3</a:t>
            </a:r>
            <a:endParaRPr lang="en-US" sz="2300" dirty="0"/>
          </a:p>
        </p:txBody>
      </p:sp>
      <p:sp>
        <p:nvSpPr>
          <p:cNvPr id="22" name="Text 19"/>
          <p:cNvSpPr/>
          <p:nvPr/>
        </p:nvSpPr>
        <p:spPr>
          <a:xfrm>
            <a:off x="1792248" y="6028849"/>
            <a:ext cx="2450187" cy="306229"/>
          </a:xfrm>
          <a:prstGeom prst="rect">
            <a:avLst/>
          </a:prstGeom>
          <a:noFill/>
          <a:ln/>
        </p:spPr>
        <p:txBody>
          <a:bodyPr wrap="none" lIns="0" tIns="0" rIns="0" bIns="0" rtlCol="0" anchor="t"/>
          <a:lstStyle/>
          <a:p>
            <a:pPr algn="l" indent="0" marL="0">
              <a:lnSpc>
                <a:spcPts val="2400"/>
              </a:lnSpc>
              <a:buNone/>
            </a:pPr>
            <a:r>
              <a:rPr lang="en-US" sz="1900" b="1" dirty="0">
                <a:solidFill>
                  <a:srgbClr val="272525"/>
                </a:solidFill>
                <a:latin typeface="Barlow Bold" pitchFamily="34" charset="0"/>
                <a:ea typeface="Barlow Bold" pitchFamily="34" charset="-122"/>
                <a:cs typeface="Barlow Bold" pitchFamily="34" charset="-120"/>
              </a:rPr>
              <a:t>Process Separately</a:t>
            </a:r>
            <a:endParaRPr lang="en-US" sz="1900" dirty="0"/>
          </a:p>
        </p:txBody>
      </p:sp>
      <p:sp>
        <p:nvSpPr>
          <p:cNvPr id="23" name="Text 20"/>
          <p:cNvSpPr/>
          <p:nvPr/>
        </p:nvSpPr>
        <p:spPr>
          <a:xfrm>
            <a:off x="1792248" y="6446758"/>
            <a:ext cx="6700004" cy="297894"/>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Montserrat" pitchFamily="34" charset="0"/>
                <a:ea typeface="Montserrat" pitchFamily="34" charset="-122"/>
                <a:cs typeface="Montserrat" pitchFamily="34" charset="-120"/>
              </a:rPr>
              <a:t>You can now process or display this region independently:</a:t>
            </a:r>
            <a:endParaRPr lang="en-US" sz="1450" dirty="0"/>
          </a:p>
        </p:txBody>
      </p:sp>
      <p:sp>
        <p:nvSpPr>
          <p:cNvPr id="24" name="Shape 21"/>
          <p:cNvSpPr/>
          <p:nvPr/>
        </p:nvSpPr>
        <p:spPr>
          <a:xfrm>
            <a:off x="1792248" y="6954083"/>
            <a:ext cx="6700004" cy="577215"/>
          </a:xfrm>
          <a:prstGeom prst="roundRect">
            <a:avLst>
              <a:gd name="adj" fmla="val 29036"/>
            </a:avLst>
          </a:prstGeom>
          <a:solidFill>
            <a:srgbClr val="D2CFFC"/>
          </a:solidFill>
          <a:ln/>
        </p:spPr>
      </p:sp>
      <p:sp>
        <p:nvSpPr>
          <p:cNvPr id="25" name="Shape 22"/>
          <p:cNvSpPr/>
          <p:nvPr/>
        </p:nvSpPr>
        <p:spPr>
          <a:xfrm>
            <a:off x="1782961" y="6954083"/>
            <a:ext cx="6718578" cy="577215"/>
          </a:xfrm>
          <a:prstGeom prst="roundRect">
            <a:avLst>
              <a:gd name="adj" fmla="val 4839"/>
            </a:avLst>
          </a:prstGeom>
          <a:solidFill>
            <a:srgbClr val="D2CFFC"/>
          </a:solidFill>
          <a:ln/>
        </p:spPr>
      </p:sp>
      <p:sp>
        <p:nvSpPr>
          <p:cNvPr id="26" name="Text 23"/>
          <p:cNvSpPr/>
          <p:nvPr/>
        </p:nvSpPr>
        <p:spPr>
          <a:xfrm>
            <a:off x="1969175" y="7093744"/>
            <a:ext cx="6346150" cy="297894"/>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D2CFFC"/>
                </a:highlight>
                <a:latin typeface="Consolas" pitchFamily="34" charset="0"/>
                <a:ea typeface="Consolas" pitchFamily="34" charset="-122"/>
                <a:cs typeface="Consolas" pitchFamily="34" charset="-120"/>
              </a:rPr>
              <a:t>cv2.imshow("Region of Interest", roi)</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219"/>
          </a:xfrm>
          <a:prstGeom prst="rect">
            <a:avLst/>
          </a:prstGeom>
        </p:spPr>
      </p:pic>
      <p:sp>
        <p:nvSpPr>
          <p:cNvPr id="3" name="Text 0"/>
          <p:cNvSpPr/>
          <p:nvPr/>
        </p:nvSpPr>
        <p:spPr>
          <a:xfrm>
            <a:off x="6211133" y="569357"/>
            <a:ext cx="7694533" cy="1362313"/>
          </a:xfrm>
          <a:prstGeom prst="rect">
            <a:avLst/>
          </a:prstGeom>
          <a:noFill/>
          <a:ln/>
        </p:spPr>
        <p:txBody>
          <a:bodyPr wrap="square" lIns="0" tIns="0" rIns="0" bIns="0" rtlCol="0" anchor="t"/>
          <a:lstStyle/>
          <a:p>
            <a:pPr indent="0" marL="0">
              <a:lnSpc>
                <a:spcPts val="5350"/>
              </a:lnSpc>
              <a:buNone/>
            </a:pPr>
            <a:r>
              <a:rPr lang="en-US" sz="4250" b="1" dirty="0">
                <a:solidFill>
                  <a:srgbClr val="7068F4"/>
                </a:solidFill>
                <a:latin typeface="Barlow Bold" pitchFamily="34" charset="0"/>
                <a:ea typeface="Barlow Bold" pitchFamily="34" charset="-122"/>
                <a:cs typeface="Barlow Bold" pitchFamily="34" charset="-120"/>
              </a:rPr>
              <a:t>Practical Example: Face Cropping</a:t>
            </a:r>
            <a:endParaRPr lang="en-US" sz="4250" dirty="0"/>
          </a:p>
        </p:txBody>
      </p:sp>
      <p:sp>
        <p:nvSpPr>
          <p:cNvPr id="4" name="Shape 1"/>
          <p:cNvSpPr/>
          <p:nvPr/>
        </p:nvSpPr>
        <p:spPr>
          <a:xfrm>
            <a:off x="6211133" y="2242185"/>
            <a:ext cx="155258" cy="1458397"/>
          </a:xfrm>
          <a:prstGeom prst="roundRect">
            <a:avLst>
              <a:gd name="adj" fmla="val 120037"/>
            </a:avLst>
          </a:prstGeom>
          <a:solidFill>
            <a:srgbClr val="EEEFF5"/>
          </a:solidFill>
          <a:ln/>
          <a:effectLst>
            <a:outerShdw sx="100000" sy="100000" kx="0" ky="0" algn="bl" rotWithShape="0" blurRad="50800" dist="25400" dir="13500000">
              <a:srgbClr val="ffffff">
                <a:alpha val="70000"/>
              </a:srgbClr>
            </a:outerShdw>
          </a:effectLst>
        </p:spPr>
      </p:sp>
      <p:sp>
        <p:nvSpPr>
          <p:cNvPr id="5" name="Text 2"/>
          <p:cNvSpPr/>
          <p:nvPr/>
        </p:nvSpPr>
        <p:spPr>
          <a:xfrm>
            <a:off x="6676906" y="2242185"/>
            <a:ext cx="2724626" cy="340519"/>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Identify Coordinates</a:t>
            </a:r>
            <a:endParaRPr lang="en-US" sz="2100" dirty="0"/>
          </a:p>
        </p:txBody>
      </p:sp>
      <p:sp>
        <p:nvSpPr>
          <p:cNvPr id="6" name="Text 3"/>
          <p:cNvSpPr/>
          <p:nvPr/>
        </p:nvSpPr>
        <p:spPr>
          <a:xfrm>
            <a:off x="6676906" y="2706886"/>
            <a:ext cx="7228761" cy="993696"/>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Open your image in an editor like Paint to find the approximate pixel coordinates of the face. For example, a face might be located at coordinates (100, 50) to (300, 250).</a:t>
            </a:r>
            <a:endParaRPr lang="en-US" sz="1600" dirty="0"/>
          </a:p>
        </p:txBody>
      </p:sp>
      <p:sp>
        <p:nvSpPr>
          <p:cNvPr id="7" name="Shape 4"/>
          <p:cNvSpPr/>
          <p:nvPr/>
        </p:nvSpPr>
        <p:spPr>
          <a:xfrm>
            <a:off x="6521648" y="3907631"/>
            <a:ext cx="155258" cy="1670566"/>
          </a:xfrm>
          <a:prstGeom prst="roundRect">
            <a:avLst>
              <a:gd name="adj" fmla="val 120037"/>
            </a:avLst>
          </a:prstGeom>
          <a:solidFill>
            <a:srgbClr val="EEEFF5"/>
          </a:solidFill>
          <a:ln/>
          <a:effectLst>
            <a:outerShdw sx="100000" sy="100000" kx="0" ky="0" algn="bl" rotWithShape="0" blurRad="50800" dist="25400" dir="13500000">
              <a:srgbClr val="ffffff">
                <a:alpha val="70000"/>
              </a:srgbClr>
            </a:outerShdw>
          </a:effectLst>
        </p:spPr>
      </p:sp>
      <p:sp>
        <p:nvSpPr>
          <p:cNvPr id="8" name="Text 5"/>
          <p:cNvSpPr/>
          <p:nvPr/>
        </p:nvSpPr>
        <p:spPr>
          <a:xfrm>
            <a:off x="6987421" y="3907631"/>
            <a:ext cx="2724626" cy="340519"/>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Extract Face Region</a:t>
            </a:r>
            <a:endParaRPr lang="en-US" sz="2100" dirty="0"/>
          </a:p>
        </p:txBody>
      </p:sp>
      <p:sp>
        <p:nvSpPr>
          <p:cNvPr id="9" name="Text 6"/>
          <p:cNvSpPr/>
          <p:nvPr/>
        </p:nvSpPr>
        <p:spPr>
          <a:xfrm>
            <a:off x="6987421" y="4372332"/>
            <a:ext cx="6918246" cy="331232"/>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Use slicing to crop just the face:</a:t>
            </a:r>
            <a:endParaRPr lang="en-US" sz="1600" dirty="0"/>
          </a:p>
        </p:txBody>
      </p:sp>
      <p:sp>
        <p:nvSpPr>
          <p:cNvPr id="10" name="Shape 7"/>
          <p:cNvSpPr/>
          <p:nvPr/>
        </p:nvSpPr>
        <p:spPr>
          <a:xfrm>
            <a:off x="6987421" y="4936450"/>
            <a:ext cx="6918246" cy="641747"/>
          </a:xfrm>
          <a:prstGeom prst="roundRect">
            <a:avLst>
              <a:gd name="adj" fmla="val 29041"/>
            </a:avLst>
          </a:prstGeom>
          <a:solidFill>
            <a:srgbClr val="D2CFFC"/>
          </a:solidFill>
          <a:ln/>
        </p:spPr>
      </p:sp>
      <p:sp>
        <p:nvSpPr>
          <p:cNvPr id="11" name="Shape 8"/>
          <p:cNvSpPr/>
          <p:nvPr/>
        </p:nvSpPr>
        <p:spPr>
          <a:xfrm>
            <a:off x="6977182" y="4936450"/>
            <a:ext cx="6938724" cy="641747"/>
          </a:xfrm>
          <a:prstGeom prst="roundRect">
            <a:avLst>
              <a:gd name="adj" fmla="val 4840"/>
            </a:avLst>
          </a:prstGeom>
          <a:solidFill>
            <a:srgbClr val="D2CFFC"/>
          </a:solidFill>
          <a:ln/>
        </p:spPr>
      </p:sp>
      <p:sp>
        <p:nvSpPr>
          <p:cNvPr id="12" name="Text 9"/>
          <p:cNvSpPr/>
          <p:nvPr/>
        </p:nvSpPr>
        <p:spPr>
          <a:xfrm>
            <a:off x="7184231" y="5091708"/>
            <a:ext cx="6524625" cy="331232"/>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highlight>
                  <a:srgbClr val="D2CFFC"/>
                </a:highlight>
                <a:latin typeface="Consolas" pitchFamily="34" charset="0"/>
                <a:ea typeface="Consolas" pitchFamily="34" charset="-122"/>
                <a:cs typeface="Consolas" pitchFamily="34" charset="-120"/>
              </a:rPr>
              <a:t>face = image[50:250, 100:300]</a:t>
            </a:r>
            <a:endParaRPr lang="en-US" sz="1600" dirty="0"/>
          </a:p>
        </p:txBody>
      </p:sp>
      <p:sp>
        <p:nvSpPr>
          <p:cNvPr id="13" name="Shape 10"/>
          <p:cNvSpPr/>
          <p:nvPr/>
        </p:nvSpPr>
        <p:spPr>
          <a:xfrm>
            <a:off x="6832283" y="5785247"/>
            <a:ext cx="155258" cy="1670566"/>
          </a:xfrm>
          <a:prstGeom prst="roundRect">
            <a:avLst>
              <a:gd name="adj" fmla="val 120037"/>
            </a:avLst>
          </a:prstGeom>
          <a:solidFill>
            <a:srgbClr val="EEEFF5"/>
          </a:solidFill>
          <a:ln/>
          <a:effectLst>
            <a:outerShdw sx="100000" sy="100000" kx="0" ky="0" algn="bl" rotWithShape="0" blurRad="50800" dist="25400" dir="13500000">
              <a:srgbClr val="ffffff">
                <a:alpha val="70000"/>
              </a:srgbClr>
            </a:outerShdw>
          </a:effectLst>
        </p:spPr>
      </p:sp>
      <p:sp>
        <p:nvSpPr>
          <p:cNvPr id="14" name="Text 11"/>
          <p:cNvSpPr/>
          <p:nvPr/>
        </p:nvSpPr>
        <p:spPr>
          <a:xfrm>
            <a:off x="7298055" y="5785247"/>
            <a:ext cx="2724626" cy="340519"/>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Further Refinement</a:t>
            </a:r>
            <a:endParaRPr lang="en-US" sz="2100" dirty="0"/>
          </a:p>
        </p:txBody>
      </p:sp>
      <p:sp>
        <p:nvSpPr>
          <p:cNvPr id="15" name="Text 12"/>
          <p:cNvSpPr/>
          <p:nvPr/>
        </p:nvSpPr>
        <p:spPr>
          <a:xfrm>
            <a:off x="7298055" y="6249948"/>
            <a:ext cx="6607612" cy="331232"/>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Extract smaller regions like eyes:</a:t>
            </a:r>
            <a:endParaRPr lang="en-US" sz="1600" dirty="0"/>
          </a:p>
        </p:txBody>
      </p:sp>
      <p:sp>
        <p:nvSpPr>
          <p:cNvPr id="16" name="Shape 13"/>
          <p:cNvSpPr/>
          <p:nvPr/>
        </p:nvSpPr>
        <p:spPr>
          <a:xfrm>
            <a:off x="7298055" y="6814066"/>
            <a:ext cx="6607612" cy="641747"/>
          </a:xfrm>
          <a:prstGeom prst="roundRect">
            <a:avLst>
              <a:gd name="adj" fmla="val 29041"/>
            </a:avLst>
          </a:prstGeom>
          <a:solidFill>
            <a:srgbClr val="D2CFFC"/>
          </a:solidFill>
          <a:ln/>
        </p:spPr>
      </p:sp>
      <p:sp>
        <p:nvSpPr>
          <p:cNvPr id="17" name="Shape 14"/>
          <p:cNvSpPr/>
          <p:nvPr/>
        </p:nvSpPr>
        <p:spPr>
          <a:xfrm>
            <a:off x="7287816" y="6814066"/>
            <a:ext cx="6628090" cy="641747"/>
          </a:xfrm>
          <a:prstGeom prst="roundRect">
            <a:avLst>
              <a:gd name="adj" fmla="val 4840"/>
            </a:avLst>
          </a:prstGeom>
          <a:solidFill>
            <a:srgbClr val="D2CFFC"/>
          </a:solidFill>
          <a:ln/>
        </p:spPr>
      </p:sp>
      <p:sp>
        <p:nvSpPr>
          <p:cNvPr id="18" name="Text 15"/>
          <p:cNvSpPr/>
          <p:nvPr/>
        </p:nvSpPr>
        <p:spPr>
          <a:xfrm>
            <a:off x="7494865" y="6969323"/>
            <a:ext cx="6213991" cy="331232"/>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highlight>
                  <a:srgbClr val="D2CFFC"/>
                </a:highlight>
                <a:latin typeface="Consolas" pitchFamily="34" charset="0"/>
                <a:ea typeface="Consolas" pitchFamily="34" charset="-122"/>
                <a:cs typeface="Consolas" pitchFamily="34" charset="-120"/>
              </a:rPr>
              <a:t>left_eye = face[30:50, 20:60]</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604957"/>
            <a:ext cx="8201620" cy="712708"/>
          </a:xfrm>
          <a:prstGeom prst="rect">
            <a:avLst/>
          </a:prstGeom>
          <a:noFill/>
          <a:ln/>
        </p:spPr>
        <p:txBody>
          <a:bodyPr wrap="none" lIns="0" tIns="0" rIns="0" bIns="0" rtlCol="0" anchor="t"/>
          <a:lstStyle/>
          <a:p>
            <a:pPr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Image Manipulation Applications</a:t>
            </a:r>
            <a:endParaRPr lang="en-US" sz="4450" dirty="0"/>
          </a:p>
        </p:txBody>
      </p:sp>
      <p:sp>
        <p:nvSpPr>
          <p:cNvPr id="3" name="Text 1"/>
          <p:cNvSpPr/>
          <p:nvPr/>
        </p:nvSpPr>
        <p:spPr>
          <a:xfrm>
            <a:off x="1844635" y="2140625"/>
            <a:ext cx="2850713" cy="356235"/>
          </a:xfrm>
          <a:prstGeom prst="rect">
            <a:avLst/>
          </a:prstGeom>
          <a:noFill/>
          <a:ln/>
        </p:spPr>
        <p:txBody>
          <a:bodyPr wrap="none" lIns="0" tIns="0" rIns="0" bIns="0" rtlCol="0" anchor="t"/>
          <a:lstStyle/>
          <a:p>
            <a:pPr algn="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Face Recognition</a:t>
            </a:r>
            <a:endParaRPr lang="en-US" sz="2200" dirty="0"/>
          </a:p>
        </p:txBody>
      </p:sp>
      <p:sp>
        <p:nvSpPr>
          <p:cNvPr id="4" name="Text 2"/>
          <p:cNvSpPr/>
          <p:nvPr/>
        </p:nvSpPr>
        <p:spPr>
          <a:xfrm>
            <a:off x="758309" y="2626757"/>
            <a:ext cx="3937040" cy="693420"/>
          </a:xfrm>
          <a:prstGeom prst="rect">
            <a:avLst/>
          </a:prstGeom>
          <a:noFill/>
          <a:ln/>
        </p:spPr>
        <p:txBody>
          <a:bodyPr wrap="square" lIns="0" tIns="0" rIns="0" bIns="0" rtlCol="0" anchor="t"/>
          <a:lstStyle/>
          <a:p>
            <a:pPr algn="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Extract facial features for identification</a:t>
            </a:r>
            <a:endParaRPr lang="en-US" sz="1700" dirty="0"/>
          </a:p>
        </p:txBody>
      </p:sp>
      <p:pic>
        <p:nvPicPr>
          <p:cNvPr id="5" name="Image 0" descr="preencoded.png">    </p:cNvPr>
          <p:cNvPicPr>
            <a:picLocks noChangeAspect="1"/>
          </p:cNvPicPr>
          <p:nvPr/>
        </p:nvPicPr>
        <p:blipFill>
          <a:blip r:embed="rId1"/>
          <a:stretch>
            <a:fillRect/>
          </a:stretch>
        </p:blipFill>
        <p:spPr>
          <a:xfrm>
            <a:off x="5020270" y="1750933"/>
            <a:ext cx="4589740" cy="4589740"/>
          </a:xfrm>
          <a:prstGeom prst="rect">
            <a:avLst/>
          </a:prstGeom>
        </p:spPr>
      </p:pic>
      <p:sp>
        <p:nvSpPr>
          <p:cNvPr id="6" name="Text 3"/>
          <p:cNvSpPr/>
          <p:nvPr/>
        </p:nvSpPr>
        <p:spPr>
          <a:xfrm>
            <a:off x="6035100" y="2689562"/>
            <a:ext cx="324088" cy="405170"/>
          </a:xfrm>
          <a:prstGeom prst="rect">
            <a:avLst/>
          </a:prstGeom>
          <a:noFill/>
          <a:ln/>
        </p:spPr>
        <p:txBody>
          <a:bodyPr wrap="none" lIns="0" tIns="0" rIns="0" bIns="0" rtlCol="0" anchor="t"/>
          <a:lstStyle/>
          <a:p>
            <a:pPr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1</a:t>
            </a:r>
            <a:endParaRPr lang="en-US" sz="2550" dirty="0"/>
          </a:p>
        </p:txBody>
      </p:sp>
      <p:sp>
        <p:nvSpPr>
          <p:cNvPr id="7" name="Text 4"/>
          <p:cNvSpPr/>
          <p:nvPr/>
        </p:nvSpPr>
        <p:spPr>
          <a:xfrm>
            <a:off x="9934932" y="193333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Object Detection</a:t>
            </a:r>
            <a:endParaRPr lang="en-US" sz="2200" dirty="0"/>
          </a:p>
        </p:txBody>
      </p:sp>
      <p:sp>
        <p:nvSpPr>
          <p:cNvPr id="8" name="Text 5"/>
          <p:cNvSpPr/>
          <p:nvPr/>
        </p:nvSpPr>
        <p:spPr>
          <a:xfrm>
            <a:off x="9934932" y="2419469"/>
            <a:ext cx="3937159"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Identify and locate objects in scenes</a:t>
            </a:r>
            <a:endParaRPr lang="en-US" sz="1700" dirty="0"/>
          </a:p>
        </p:txBody>
      </p:sp>
      <p:pic>
        <p:nvPicPr>
          <p:cNvPr id="9" name="Image 1" descr="preencoded.png">    </p:cNvPr>
          <p:cNvPicPr>
            <a:picLocks noChangeAspect="1"/>
          </p:cNvPicPr>
          <p:nvPr/>
        </p:nvPicPr>
        <p:blipFill>
          <a:blip r:embed="rId2"/>
          <a:stretch>
            <a:fillRect/>
          </a:stretch>
        </p:blipFill>
        <p:spPr>
          <a:xfrm>
            <a:off x="5020270" y="1750933"/>
            <a:ext cx="4589740" cy="4589740"/>
          </a:xfrm>
          <a:prstGeom prst="rect">
            <a:avLst/>
          </a:prstGeom>
        </p:spPr>
      </p:pic>
      <p:sp>
        <p:nvSpPr>
          <p:cNvPr id="10" name="Text 6"/>
          <p:cNvSpPr/>
          <p:nvPr/>
        </p:nvSpPr>
        <p:spPr>
          <a:xfrm>
            <a:off x="7904619" y="2423458"/>
            <a:ext cx="324088" cy="405170"/>
          </a:xfrm>
          <a:prstGeom prst="rect">
            <a:avLst/>
          </a:prstGeom>
          <a:noFill/>
          <a:ln/>
        </p:spPr>
        <p:txBody>
          <a:bodyPr wrap="none" lIns="0" tIns="0" rIns="0" bIns="0" rtlCol="0" anchor="t"/>
          <a:lstStyle/>
          <a:p>
            <a:pPr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2</a:t>
            </a:r>
            <a:endParaRPr lang="en-US" sz="2550" dirty="0"/>
          </a:p>
        </p:txBody>
      </p:sp>
      <p:sp>
        <p:nvSpPr>
          <p:cNvPr id="11" name="Text 7"/>
          <p:cNvSpPr/>
          <p:nvPr/>
        </p:nvSpPr>
        <p:spPr>
          <a:xfrm>
            <a:off x="10043279" y="3455908"/>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Image Filtering</a:t>
            </a:r>
            <a:endParaRPr lang="en-US" sz="2200" dirty="0"/>
          </a:p>
        </p:txBody>
      </p:sp>
      <p:sp>
        <p:nvSpPr>
          <p:cNvPr id="12" name="Text 8"/>
          <p:cNvSpPr/>
          <p:nvPr/>
        </p:nvSpPr>
        <p:spPr>
          <a:xfrm>
            <a:off x="10043279" y="3942040"/>
            <a:ext cx="382881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Apply effects and enhance details</a:t>
            </a:r>
            <a:endParaRPr lang="en-US" sz="1700" dirty="0"/>
          </a:p>
        </p:txBody>
      </p:sp>
      <p:pic>
        <p:nvPicPr>
          <p:cNvPr id="13" name="Image 2" descr="preencoded.png">    </p:cNvPr>
          <p:cNvPicPr>
            <a:picLocks noChangeAspect="1"/>
          </p:cNvPicPr>
          <p:nvPr/>
        </p:nvPicPr>
        <p:blipFill>
          <a:blip r:embed="rId3"/>
          <a:stretch>
            <a:fillRect/>
          </a:stretch>
        </p:blipFill>
        <p:spPr>
          <a:xfrm>
            <a:off x="5020270" y="1750933"/>
            <a:ext cx="4589740" cy="4589740"/>
          </a:xfrm>
          <a:prstGeom prst="rect">
            <a:avLst/>
          </a:prstGeom>
        </p:spPr>
      </p:pic>
      <p:sp>
        <p:nvSpPr>
          <p:cNvPr id="14" name="Text 9"/>
          <p:cNvSpPr/>
          <p:nvPr/>
        </p:nvSpPr>
        <p:spPr>
          <a:xfrm>
            <a:off x="8735437" y="4119384"/>
            <a:ext cx="324088" cy="405170"/>
          </a:xfrm>
          <a:prstGeom prst="rect">
            <a:avLst/>
          </a:prstGeom>
          <a:noFill/>
          <a:ln/>
        </p:spPr>
        <p:txBody>
          <a:bodyPr wrap="none" lIns="0" tIns="0" rIns="0" bIns="0" rtlCol="0" anchor="t"/>
          <a:lstStyle/>
          <a:p>
            <a:pPr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3</a:t>
            </a:r>
            <a:endParaRPr lang="en-US" sz="2550" dirty="0"/>
          </a:p>
        </p:txBody>
      </p:sp>
      <p:sp>
        <p:nvSpPr>
          <p:cNvPr id="15" name="Text 10"/>
          <p:cNvSpPr/>
          <p:nvPr/>
        </p:nvSpPr>
        <p:spPr>
          <a:xfrm>
            <a:off x="9934932" y="4978598"/>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Feature Extraction</a:t>
            </a:r>
            <a:endParaRPr lang="en-US" sz="2200" dirty="0"/>
          </a:p>
        </p:txBody>
      </p:sp>
      <p:sp>
        <p:nvSpPr>
          <p:cNvPr id="16" name="Text 11"/>
          <p:cNvSpPr/>
          <p:nvPr/>
        </p:nvSpPr>
        <p:spPr>
          <a:xfrm>
            <a:off x="9934932" y="5464731"/>
            <a:ext cx="3937159"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Detect corners, edges, and key points</a:t>
            </a:r>
            <a:endParaRPr lang="en-US" sz="1700" dirty="0"/>
          </a:p>
        </p:txBody>
      </p:sp>
      <p:pic>
        <p:nvPicPr>
          <p:cNvPr id="17" name="Image 3" descr="preencoded.png">    </p:cNvPr>
          <p:cNvPicPr>
            <a:picLocks noChangeAspect="1"/>
          </p:cNvPicPr>
          <p:nvPr/>
        </p:nvPicPr>
        <p:blipFill>
          <a:blip r:embed="rId4"/>
          <a:stretch>
            <a:fillRect/>
          </a:stretch>
        </p:blipFill>
        <p:spPr>
          <a:xfrm>
            <a:off x="5020270" y="1750933"/>
            <a:ext cx="4589740" cy="4589740"/>
          </a:xfrm>
          <a:prstGeom prst="rect">
            <a:avLst/>
          </a:prstGeom>
        </p:spPr>
      </p:pic>
      <p:sp>
        <p:nvSpPr>
          <p:cNvPr id="18" name="Text 12"/>
          <p:cNvSpPr/>
          <p:nvPr/>
        </p:nvSpPr>
        <p:spPr>
          <a:xfrm>
            <a:off x="7379315" y="5433596"/>
            <a:ext cx="324088" cy="405170"/>
          </a:xfrm>
          <a:prstGeom prst="rect">
            <a:avLst/>
          </a:prstGeom>
          <a:noFill/>
          <a:ln/>
        </p:spPr>
        <p:txBody>
          <a:bodyPr wrap="none" lIns="0" tIns="0" rIns="0" bIns="0" rtlCol="0" anchor="t"/>
          <a:lstStyle/>
          <a:p>
            <a:pPr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4</a:t>
            </a:r>
            <a:endParaRPr lang="en-US" sz="2550" dirty="0"/>
          </a:p>
        </p:txBody>
      </p:sp>
      <p:sp>
        <p:nvSpPr>
          <p:cNvPr id="19" name="Text 13"/>
          <p:cNvSpPr/>
          <p:nvPr/>
        </p:nvSpPr>
        <p:spPr>
          <a:xfrm>
            <a:off x="1844635" y="4597956"/>
            <a:ext cx="2850713" cy="356235"/>
          </a:xfrm>
          <a:prstGeom prst="rect">
            <a:avLst/>
          </a:prstGeom>
          <a:noFill/>
          <a:ln/>
        </p:spPr>
        <p:txBody>
          <a:bodyPr wrap="none" lIns="0" tIns="0" rIns="0" bIns="0" rtlCol="0" anchor="t"/>
          <a:lstStyle/>
          <a:p>
            <a:pPr algn="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Image Segmentation</a:t>
            </a:r>
            <a:endParaRPr lang="en-US" sz="2200" dirty="0"/>
          </a:p>
        </p:txBody>
      </p:sp>
      <p:sp>
        <p:nvSpPr>
          <p:cNvPr id="20" name="Text 14"/>
          <p:cNvSpPr/>
          <p:nvPr/>
        </p:nvSpPr>
        <p:spPr>
          <a:xfrm>
            <a:off x="758309" y="5084088"/>
            <a:ext cx="3937040" cy="693420"/>
          </a:xfrm>
          <a:prstGeom prst="rect">
            <a:avLst/>
          </a:prstGeom>
          <a:noFill/>
          <a:ln/>
        </p:spPr>
        <p:txBody>
          <a:bodyPr wrap="square" lIns="0" tIns="0" rIns="0" bIns="0" rtlCol="0" anchor="t"/>
          <a:lstStyle/>
          <a:p>
            <a:pPr algn="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Separate image into meaningful regions</a:t>
            </a:r>
            <a:endParaRPr lang="en-US" sz="1700" dirty="0"/>
          </a:p>
        </p:txBody>
      </p:sp>
      <p:pic>
        <p:nvPicPr>
          <p:cNvPr id="21" name="Image 4" descr="preencoded.png">    </p:cNvPr>
          <p:cNvPicPr>
            <a:picLocks noChangeAspect="1"/>
          </p:cNvPicPr>
          <p:nvPr/>
        </p:nvPicPr>
        <p:blipFill>
          <a:blip r:embed="rId5"/>
          <a:stretch>
            <a:fillRect/>
          </a:stretch>
        </p:blipFill>
        <p:spPr>
          <a:xfrm>
            <a:off x="5020270" y="1750933"/>
            <a:ext cx="4589740" cy="4589740"/>
          </a:xfrm>
          <a:prstGeom prst="rect">
            <a:avLst/>
          </a:prstGeom>
        </p:spPr>
      </p:pic>
      <p:sp>
        <p:nvSpPr>
          <p:cNvPr id="22" name="Text 15"/>
          <p:cNvSpPr/>
          <p:nvPr/>
        </p:nvSpPr>
        <p:spPr>
          <a:xfrm>
            <a:off x="5710416" y="4549914"/>
            <a:ext cx="324088" cy="405170"/>
          </a:xfrm>
          <a:prstGeom prst="rect">
            <a:avLst/>
          </a:prstGeom>
          <a:noFill/>
          <a:ln/>
        </p:spPr>
        <p:txBody>
          <a:bodyPr wrap="none" lIns="0" tIns="0" rIns="0" bIns="0" rtlCol="0" anchor="t"/>
          <a:lstStyle/>
          <a:p>
            <a:pPr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5</a:t>
            </a:r>
            <a:endParaRPr lang="en-US" sz="2550" dirty="0"/>
          </a:p>
        </p:txBody>
      </p:sp>
      <p:sp>
        <p:nvSpPr>
          <p:cNvPr id="23" name="Text 16"/>
          <p:cNvSpPr/>
          <p:nvPr/>
        </p:nvSpPr>
        <p:spPr>
          <a:xfrm>
            <a:off x="758309" y="6584394"/>
            <a:ext cx="13113782" cy="1040130"/>
          </a:xfrm>
          <a:prstGeom prst="rect">
            <a:avLst/>
          </a:prstGeom>
          <a:noFill/>
          <a:ln/>
        </p:spPr>
        <p:txBody>
          <a:bodyPr wrap="square" lIns="0" tIns="0" rIns="0" bIns="0" rtlCol="0" anchor="t"/>
          <a:lstStyle/>
          <a:p>
            <a:pPr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These fundamental pixel manipulation techniques form the basis for more complex computer vision applications. By understanding how to access and modify pixel values, and how to work with regions of interest, you'll be able to build powerful image processing tools.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2025-03-08T23:55:23Z</dcterms:created>
  <dcterms:modified xsi:type="dcterms:W3CDTF">2025-03-08T23:55:23Z</dcterms:modified>
</cp:coreProperties>
</file>